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92"/>
  </p:notesMasterIdLst>
  <p:sldIdLst>
    <p:sldId id="256" r:id="rId3"/>
    <p:sldId id="313" r:id="rId4"/>
    <p:sldId id="257" r:id="rId5"/>
    <p:sldId id="314" r:id="rId6"/>
    <p:sldId id="316" r:id="rId7"/>
    <p:sldId id="315" r:id="rId8"/>
    <p:sldId id="327" r:id="rId9"/>
    <p:sldId id="385" r:id="rId10"/>
    <p:sldId id="393" r:id="rId11"/>
    <p:sldId id="329" r:id="rId12"/>
    <p:sldId id="330" r:id="rId13"/>
    <p:sldId id="403" r:id="rId14"/>
    <p:sldId id="332" r:id="rId15"/>
    <p:sldId id="333" r:id="rId16"/>
    <p:sldId id="334" r:id="rId17"/>
    <p:sldId id="323" r:id="rId18"/>
    <p:sldId id="265" r:id="rId19"/>
    <p:sldId id="292" r:id="rId20"/>
    <p:sldId id="266" r:id="rId21"/>
    <p:sldId id="324" r:id="rId22"/>
    <p:sldId id="325" r:id="rId23"/>
    <p:sldId id="326" r:id="rId24"/>
    <p:sldId id="390" r:id="rId25"/>
    <p:sldId id="391" r:id="rId26"/>
    <p:sldId id="305" r:id="rId27"/>
    <p:sldId id="304" r:id="rId28"/>
    <p:sldId id="303" r:id="rId29"/>
    <p:sldId id="302" r:id="rId30"/>
    <p:sldId id="301" r:id="rId31"/>
    <p:sldId id="300" r:id="rId32"/>
    <p:sldId id="394" r:id="rId33"/>
    <p:sldId id="336" r:id="rId34"/>
    <p:sldId id="337" r:id="rId35"/>
    <p:sldId id="338" r:id="rId36"/>
    <p:sldId id="340" r:id="rId37"/>
    <p:sldId id="339" r:id="rId38"/>
    <p:sldId id="395" r:id="rId39"/>
    <p:sldId id="341" r:id="rId40"/>
    <p:sldId id="343" r:id="rId41"/>
    <p:sldId id="344" r:id="rId42"/>
    <p:sldId id="345" r:id="rId43"/>
    <p:sldId id="347" r:id="rId44"/>
    <p:sldId id="346"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296" r:id="rId65"/>
    <p:sldId id="402"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87" r:id="rId79"/>
    <p:sldId id="379" r:id="rId80"/>
    <p:sldId id="388" r:id="rId81"/>
    <p:sldId id="380" r:id="rId82"/>
    <p:sldId id="389" r:id="rId83"/>
    <p:sldId id="381" r:id="rId84"/>
    <p:sldId id="382" r:id="rId85"/>
    <p:sldId id="383" r:id="rId86"/>
    <p:sldId id="277" r:id="rId87"/>
    <p:sldId id="397" r:id="rId88"/>
    <p:sldId id="398" r:id="rId89"/>
    <p:sldId id="399" r:id="rId90"/>
    <p:sldId id="290"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8F5B"/>
    <a:srgbClr val="00CC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85183" autoAdjust="0"/>
  </p:normalViewPr>
  <p:slideViewPr>
    <p:cSldViewPr>
      <p:cViewPr>
        <p:scale>
          <a:sx n="97" d="100"/>
          <a:sy n="97" d="100"/>
        </p:scale>
        <p:origin x="374" y="55"/>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4CC9C-7BB0-49B2-A7F9-735E33D9967E}" type="datetimeFigureOut">
              <a:rPr lang="en-US" smtClean="0"/>
              <a:t>9/28/2017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EEC599-88A0-4385-98CF-1B438E92EF2D}" type="slidenum">
              <a:rPr lang="en-US" smtClean="0"/>
              <a:t>‹#›</a:t>
            </a:fld>
            <a:endParaRPr lang="en-US"/>
          </a:p>
        </p:txBody>
      </p:sp>
    </p:spTree>
    <p:extLst>
      <p:ext uri="{BB962C8B-B14F-4D97-AF65-F5344CB8AC3E}">
        <p14:creationId xmlns:p14="http://schemas.microsoft.com/office/powerpoint/2010/main" val="319679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1</a:t>
            </a:fld>
            <a:endParaRPr lang="en-US"/>
          </a:p>
        </p:txBody>
      </p:sp>
    </p:spTree>
    <p:extLst>
      <p:ext uri="{BB962C8B-B14F-4D97-AF65-F5344CB8AC3E}">
        <p14:creationId xmlns:p14="http://schemas.microsoft.com/office/powerpoint/2010/main" val="3599832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44</a:t>
            </a:fld>
            <a:endParaRPr lang="en-US"/>
          </a:p>
        </p:txBody>
      </p:sp>
    </p:spTree>
    <p:extLst>
      <p:ext uri="{BB962C8B-B14F-4D97-AF65-F5344CB8AC3E}">
        <p14:creationId xmlns:p14="http://schemas.microsoft.com/office/powerpoint/2010/main" val="155814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49</a:t>
            </a:fld>
            <a:endParaRPr lang="en-US"/>
          </a:p>
        </p:txBody>
      </p:sp>
    </p:spTree>
    <p:extLst>
      <p:ext uri="{BB962C8B-B14F-4D97-AF65-F5344CB8AC3E}">
        <p14:creationId xmlns:p14="http://schemas.microsoft.com/office/powerpoint/2010/main" val="3337710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53</a:t>
            </a:fld>
            <a:endParaRPr lang="en-US"/>
          </a:p>
        </p:txBody>
      </p:sp>
    </p:spTree>
    <p:extLst>
      <p:ext uri="{BB962C8B-B14F-4D97-AF65-F5344CB8AC3E}">
        <p14:creationId xmlns:p14="http://schemas.microsoft.com/office/powerpoint/2010/main" val="2860086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65</a:t>
            </a:fld>
            <a:endParaRPr lang="en-US"/>
          </a:p>
        </p:txBody>
      </p:sp>
    </p:spTree>
    <p:extLst>
      <p:ext uri="{BB962C8B-B14F-4D97-AF65-F5344CB8AC3E}">
        <p14:creationId xmlns:p14="http://schemas.microsoft.com/office/powerpoint/2010/main" val="78268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66</a:t>
            </a:fld>
            <a:endParaRPr lang="en-US"/>
          </a:p>
        </p:txBody>
      </p:sp>
    </p:spTree>
    <p:extLst>
      <p:ext uri="{BB962C8B-B14F-4D97-AF65-F5344CB8AC3E}">
        <p14:creationId xmlns:p14="http://schemas.microsoft.com/office/powerpoint/2010/main" val="387622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2</a:t>
            </a:fld>
            <a:endParaRPr lang="en-US"/>
          </a:p>
        </p:txBody>
      </p:sp>
    </p:spTree>
    <p:extLst>
      <p:ext uri="{BB962C8B-B14F-4D97-AF65-F5344CB8AC3E}">
        <p14:creationId xmlns:p14="http://schemas.microsoft.com/office/powerpoint/2010/main" val="30605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3</a:t>
            </a:fld>
            <a:endParaRPr lang="en-US"/>
          </a:p>
        </p:txBody>
      </p:sp>
    </p:spTree>
    <p:extLst>
      <p:ext uri="{BB962C8B-B14F-4D97-AF65-F5344CB8AC3E}">
        <p14:creationId xmlns:p14="http://schemas.microsoft.com/office/powerpoint/2010/main" val="113193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23</a:t>
            </a:fld>
            <a:endParaRPr lang="en-US"/>
          </a:p>
        </p:txBody>
      </p:sp>
    </p:spTree>
    <p:extLst>
      <p:ext uri="{BB962C8B-B14F-4D97-AF65-F5344CB8AC3E}">
        <p14:creationId xmlns:p14="http://schemas.microsoft.com/office/powerpoint/2010/main" val="148884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24</a:t>
            </a:fld>
            <a:endParaRPr lang="en-US"/>
          </a:p>
        </p:txBody>
      </p:sp>
    </p:spTree>
    <p:extLst>
      <p:ext uri="{BB962C8B-B14F-4D97-AF65-F5344CB8AC3E}">
        <p14:creationId xmlns:p14="http://schemas.microsoft.com/office/powerpoint/2010/main" val="27220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30</a:t>
            </a:fld>
            <a:endParaRPr lang="en-US"/>
          </a:p>
        </p:txBody>
      </p:sp>
    </p:spTree>
    <p:extLst>
      <p:ext uri="{BB962C8B-B14F-4D97-AF65-F5344CB8AC3E}">
        <p14:creationId xmlns:p14="http://schemas.microsoft.com/office/powerpoint/2010/main" val="268241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37</a:t>
            </a:fld>
            <a:endParaRPr lang="en-US"/>
          </a:p>
        </p:txBody>
      </p:sp>
    </p:spTree>
    <p:extLst>
      <p:ext uri="{BB962C8B-B14F-4D97-AF65-F5344CB8AC3E}">
        <p14:creationId xmlns:p14="http://schemas.microsoft.com/office/powerpoint/2010/main" val="283517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39</a:t>
            </a:fld>
            <a:endParaRPr lang="en-US"/>
          </a:p>
        </p:txBody>
      </p:sp>
    </p:spTree>
    <p:extLst>
      <p:ext uri="{BB962C8B-B14F-4D97-AF65-F5344CB8AC3E}">
        <p14:creationId xmlns:p14="http://schemas.microsoft.com/office/powerpoint/2010/main" val="244074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EC599-88A0-4385-98CF-1B438E92EF2D}" type="slidenum">
              <a:rPr lang="en-US" smtClean="0"/>
              <a:t>41</a:t>
            </a:fld>
            <a:endParaRPr lang="en-US"/>
          </a:p>
        </p:txBody>
      </p:sp>
    </p:spTree>
    <p:extLst>
      <p:ext uri="{BB962C8B-B14F-4D97-AF65-F5344CB8AC3E}">
        <p14:creationId xmlns:p14="http://schemas.microsoft.com/office/powerpoint/2010/main" val="236822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B7E381-67F0-460B-8AB6-DA0B28641674}"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86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1116C-C91A-4BD5-A68A-36DD83811690}"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196187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7F3727-DFC0-4BD7-AABB-3A32FDEED94C}"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91087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C608F0D-C9CC-402A-AB83-7A5B81109A01}"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365249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94CE0B-E2C5-4A76-A259-FEBFEE7EF247}"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212102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616220-BA2C-4C57-AF9A-63A415D3C548}"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3210410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E0F343-1578-4BC2-83C7-E14D79150261}" type="datetime1">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4073817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86990D-7601-4084-8B33-EFEEF4B23677}" type="datetime1">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1997016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1ABD0C-F760-4108-87EB-2E6D4D08F989}" type="datetime1">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3068405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D76C3-9D15-4D54-8A25-2C23C62BCB94}" type="datetime1">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3982138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1E3321-1C95-48D8-85C6-B381318EA8D6}" type="datetime1">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188955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509A9-FFBE-4136-A04F-FFDE52556782}"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31805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DAB6DD-7BF6-476B-A1D3-0D9679FB0826}" type="datetime1">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3933948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0CD0A-73E5-41CC-A9F0-588B58541DFC}"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2017723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87B59-3D21-4F88-8545-D1E8B101066D}"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333860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E99D9-3B1E-48B9-906C-06640DDE10C7}" type="datetime1">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2D2B-AB60-4C44-ABD4-DDC7531C4A8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0938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735854-2DAD-4B95-AE36-6DEC90AEB28F}" type="datetime1">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111051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96EB35-52F8-4AB6-AE9D-026D8CE65345}" type="datetime1">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12D2B-AB60-4C44-ABD4-DDC7531C4A8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86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C47AC7-EB9C-4A70-B7B5-32DE3B5C48C4}" type="datetime1">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411521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234C3-E5EF-4170-AF37-0900A5A32E5C}" type="datetime1">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14698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E668BC-51C5-4F23-8FDF-29C28F89C5DD}" type="datetime1">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12D2B-AB60-4C44-ABD4-DDC7531C4A8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99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686A09-B8F2-4F56-9604-005714201655}" type="datetime1">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12D2B-AB60-4C44-ABD4-DDC7531C4A81}" type="slidenum">
              <a:rPr lang="en-US" smtClean="0"/>
              <a:t>‹#›</a:t>
            </a:fld>
            <a:endParaRPr lang="en-US"/>
          </a:p>
        </p:txBody>
      </p:sp>
    </p:spTree>
    <p:extLst>
      <p:ext uri="{BB962C8B-B14F-4D97-AF65-F5344CB8AC3E}">
        <p14:creationId xmlns:p14="http://schemas.microsoft.com/office/powerpoint/2010/main" val="281361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147FD9E-5FC7-40A1-A2CC-A743677B9E8C}" type="datetime1">
              <a:rPr lang="en-US" smtClean="0"/>
              <a:t>9/28/2017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CE12D2B-AB60-4C44-ABD4-DDC7531C4A81}" type="slidenum">
              <a:rPr lang="en-US" smtClean="0"/>
              <a:t>‹#›</a:t>
            </a:fld>
            <a:endParaRPr lang="en-US"/>
          </a:p>
        </p:txBody>
      </p:sp>
    </p:spTree>
    <p:extLst>
      <p:ext uri="{BB962C8B-B14F-4D97-AF65-F5344CB8AC3E}">
        <p14:creationId xmlns:p14="http://schemas.microsoft.com/office/powerpoint/2010/main" val="27890144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ACA358-A1C7-4E43-8237-1709CD04A1AF}" type="datetime1">
              <a:rPr lang="en-US" smtClean="0"/>
              <a:t>9/28/2017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E12D2B-AB60-4C44-ABD4-DDC7531C4A81}" type="slidenum">
              <a:rPr lang="en-US" smtClean="0"/>
              <a:t>‹#›</a:t>
            </a:fld>
            <a:endParaRPr lang="en-US"/>
          </a:p>
        </p:txBody>
      </p:sp>
    </p:spTree>
    <p:extLst>
      <p:ext uri="{BB962C8B-B14F-4D97-AF65-F5344CB8AC3E}">
        <p14:creationId xmlns:p14="http://schemas.microsoft.com/office/powerpoint/2010/main" val="731429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1.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0.png"/><Relationship Id="rId9"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5.emf"/><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99.png"/></Relationships>
</file>

<file path=ppt/slides/_rels/slide41.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png"/><Relationship Id="rId4"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emf"/><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emf"/><Relationship Id="rId2" Type="http://schemas.openxmlformats.org/officeDocument/2006/relationships/notesSlide" Target="../notesSlides/notesSlide10.xml"/><Relationship Id="rId16"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emf"/><Relationship Id="rId5" Type="http://schemas.openxmlformats.org/officeDocument/2006/relationships/image" Target="../media/image56.png"/><Relationship Id="rId15" Type="http://schemas.openxmlformats.org/officeDocument/2006/relationships/image" Target="../media/image66.emf"/><Relationship Id="rId10" Type="http://schemas.openxmlformats.org/officeDocument/2006/relationships/image" Target="../media/image61.emf"/><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emf"/></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0.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0.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ieeexplore.ieee.org/abstract/document/7280761/" TargetMode="External"/><Relationship Id="rId7" Type="http://schemas.openxmlformats.org/officeDocument/2006/relationships/hyperlink" Target="http://www.sciencemag.org/news/2015/04/anesthesia-gases-are-warming-planet" TargetMode="External"/><Relationship Id="rId2" Type="http://schemas.openxmlformats.org/officeDocument/2006/relationships/hyperlink" Target="http://ieeexplore.ieee.org/abstract/document/6693560/" TargetMode="External"/><Relationship Id="rId1" Type="http://schemas.openxmlformats.org/officeDocument/2006/relationships/slideLayout" Target="../slideLayouts/slideLayout2.xml"/><Relationship Id="rId6" Type="http://schemas.openxmlformats.org/officeDocument/2006/relationships/hyperlink" Target="http://www.the-scientist.com/?articles.view/articleNo/45638/title/New-Test-for-Zika-OKed/" TargetMode="External"/><Relationship Id="rId5" Type="http://schemas.openxmlformats.org/officeDocument/2006/relationships/hyperlink" Target="https://en.wikipedia.org/w/index.php?title=Ethane&amp;oldid=784178139" TargetMode="External"/><Relationship Id="rId4" Type="http://schemas.openxmlformats.org/officeDocument/2006/relationships/hyperlink" Target="http://link.springer.com/chapter/10.1007/978-3-319-19066-2_28"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en.wikipedia.org/w/index.php?title=Coal&amp;oldid=797262457" TargetMode="External"/><Relationship Id="rId3" Type="http://schemas.openxmlformats.org/officeDocument/2006/relationships/hyperlink" Target="https://en.wikipedia.org/w/index.php?title=Hydrogen&amp;oldid=794824238" TargetMode="External"/><Relationship Id="rId7" Type="http://schemas.openxmlformats.org/officeDocument/2006/relationships/hyperlink" Target="https://en.wikipedia.org/w/index.php?title=Carbonization&amp;oldid=795078223" TargetMode="External"/><Relationship Id="rId12" Type="http://schemas.openxmlformats.org/officeDocument/2006/relationships/hyperlink" Target="https://en.wikipedia.org/w/index.php?title=Chikungunya&amp;oldid=797661262" TargetMode="External"/><Relationship Id="rId2" Type="http://schemas.openxmlformats.org/officeDocument/2006/relationships/hyperlink" Target="https://en.wikipedia.org/w/index.php?title=Hydrocarbon&amp;oldid=797145615" TargetMode="External"/><Relationship Id="rId1" Type="http://schemas.openxmlformats.org/officeDocument/2006/relationships/slideLayout" Target="../slideLayouts/slideLayout2.xml"/><Relationship Id="rId6" Type="http://schemas.openxmlformats.org/officeDocument/2006/relationships/hyperlink" Target="https://en.wikipedia.org/w/index.php?title=Petroleum&amp;oldid=797608302" TargetMode="External"/><Relationship Id="rId11" Type="http://schemas.openxmlformats.org/officeDocument/2006/relationships/hyperlink" Target="https://en.wikipedia.org/w/index.php?title=Dengue_fever&amp;oldid=798056254" TargetMode="External"/><Relationship Id="rId5" Type="http://schemas.openxmlformats.org/officeDocument/2006/relationships/hyperlink" Target="https://en.wikipedia.org/w/index.php?title=Chemical_substance&amp;oldid=797496319" TargetMode="External"/><Relationship Id="rId10" Type="http://schemas.openxmlformats.org/officeDocument/2006/relationships/hyperlink" Target="https://en.wikipedia.org/w/index.php?title=Infection&amp;oldid=797795424" TargetMode="External"/><Relationship Id="rId4" Type="http://schemas.openxmlformats.org/officeDocument/2006/relationships/hyperlink" Target="https://en.wikipedia.org/w/index.php?title=Carbon&amp;oldid=797606653" TargetMode="External"/><Relationship Id="rId9" Type="http://schemas.openxmlformats.org/officeDocument/2006/relationships/hyperlink" Target="https://en.wikipedia.org/w/index.php?title=Zika_fever&amp;oldid=797239605"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en.wikipedia.org/w/index.php?title=Antibody&amp;oldid=797925412" TargetMode="External"/><Relationship Id="rId3" Type="http://schemas.openxmlformats.org/officeDocument/2006/relationships/hyperlink" Target="https://en.wikipedia.org/w/index.php?title=Aedes&amp;oldid=797888558" TargetMode="External"/><Relationship Id="rId7" Type="http://schemas.openxmlformats.org/officeDocument/2006/relationships/hyperlink" Target="https://en.wikipedia.org/w/index.php?title=Mosquito&amp;oldid=797321614" TargetMode="External"/><Relationship Id="rId12" Type="http://schemas.openxmlformats.org/officeDocument/2006/relationships/hyperlink" Target="https://en.wikipedia.org/w/index.php?title=Desflurane&amp;oldid=797545466" TargetMode="External"/><Relationship Id="rId2" Type="http://schemas.openxmlformats.org/officeDocument/2006/relationships/hyperlink" Target="https://en.wikipedia.org/w/index.php?title=Virus&amp;oldid=797985669" TargetMode="External"/><Relationship Id="rId1" Type="http://schemas.openxmlformats.org/officeDocument/2006/relationships/slideLayout" Target="../slideLayouts/slideLayout2.xml"/><Relationship Id="rId6" Type="http://schemas.openxmlformats.org/officeDocument/2006/relationships/hyperlink" Target="https://en.wikipedia.org/w/index.php?title=Chikungunya&amp;oldid=797661262" TargetMode="External"/><Relationship Id="rId11" Type="http://schemas.openxmlformats.org/officeDocument/2006/relationships/hyperlink" Target="https://en.wikipedia.org/w/index.php?title=Oxide&amp;oldid=789414027" TargetMode="External"/><Relationship Id="rId5" Type="http://schemas.openxmlformats.org/officeDocument/2006/relationships/hyperlink" Target="https://en.wikipedia.org/w/index.php?title=Dengue_fever&amp;oldid=798056254" TargetMode="External"/><Relationship Id="rId10" Type="http://schemas.openxmlformats.org/officeDocument/2006/relationships/hyperlink" Target="https://en.wikipedia.org/w/index.php?title=Climate&amp;oldid=797528936" TargetMode="External"/><Relationship Id="rId4" Type="http://schemas.openxmlformats.org/officeDocument/2006/relationships/hyperlink" Target="https://en.wikipedia.org/w/index.php?title=Infection&amp;oldid=797795424" TargetMode="External"/><Relationship Id="rId9" Type="http://schemas.openxmlformats.org/officeDocument/2006/relationships/hyperlink" Target="https://en.wikipedia.org/w/index.php?title=Anesthetic&amp;oldid=796835414"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ieeexplore.ieee.org/abstract/document/7396845/" TargetMode="External"/><Relationship Id="rId3" Type="http://schemas.openxmlformats.org/officeDocument/2006/relationships/hyperlink" Target="https://en.wikipedia.org/w/index.php?title=Sevoflurane&amp;oldid=797688679" TargetMode="External"/><Relationship Id="rId7" Type="http://schemas.openxmlformats.org/officeDocument/2006/relationships/hyperlink" Target="http://ieeexplore.ieee.org/abstract/document/7864234/" TargetMode="External"/><Relationship Id="rId2" Type="http://schemas.openxmlformats.org/officeDocument/2006/relationships/hyperlink" Target="https://en.wikipedia.org/w/index.php?title=Isoflurane&amp;oldid=797545327" TargetMode="External"/><Relationship Id="rId1" Type="http://schemas.openxmlformats.org/officeDocument/2006/relationships/slideLayout" Target="../slideLayouts/slideLayout2.xml"/><Relationship Id="rId6" Type="http://schemas.openxmlformats.org/officeDocument/2006/relationships/hyperlink" Target="http://www.gutenberg.org/" TargetMode="External"/><Relationship Id="rId5" Type="http://schemas.openxmlformats.org/officeDocument/2006/relationships/hyperlink" Target="https://doi.org/10.1145/219717.219748" TargetMode="External"/><Relationship Id="rId10" Type="http://schemas.openxmlformats.org/officeDocument/2006/relationships/hyperlink" Target="https://www.thinkmind.org/index.php?view=article&amp;articleid=intelli_2016_5_20_60058" TargetMode="External"/><Relationship Id="rId4" Type="http://schemas.openxmlformats.org/officeDocument/2006/relationships/hyperlink" Target="https://en.wikipedia.org/w/index.php?title=Halothane&amp;oldid=797545700" TargetMode="External"/><Relationship Id="rId9" Type="http://schemas.openxmlformats.org/officeDocument/2006/relationships/hyperlink" Target="https://www.thinkmind.org/index.php?view=article&amp;articleid=intelli_2015_4_10_60029"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848600" cy="1927225"/>
          </a:xfrm>
        </p:spPr>
        <p:txBody>
          <a:bodyPr>
            <a:normAutofit fontScale="90000"/>
          </a:bodyPr>
          <a:lstStyle/>
          <a:p>
            <a:pPr algn="ctr"/>
            <a:br>
              <a:rPr lang="en-US" sz="3600" b="1" cap="none" dirty="0">
                <a:latin typeface="Times New Roman" panose="02020603050405020304" pitchFamily="18" charset="0"/>
                <a:cs typeface="Times New Roman"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a Computational mimicry of the knowledge Augmentation process in Comprehension based learning</a:t>
            </a:r>
            <a:r>
              <a:rPr lang="en-US" sz="3600" dirty="0">
                <a:latin typeface="Times New Roman" panose="02020603050405020304" pitchFamily="18" charset="0"/>
                <a:cs typeface="Times New Roman" panose="02020603050405020304" pitchFamily="18" charset="0"/>
              </a:rPr>
              <a:t>	</a:t>
            </a:r>
            <a:endParaRPr lang="en-US" sz="3600" b="1" cap="none"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505200"/>
            <a:ext cx="6400800" cy="1981200"/>
          </a:xfrm>
        </p:spPr>
        <p:txBody>
          <a:bodyPr>
            <a:noAutofit/>
          </a:bodyPr>
          <a:lstStyle/>
          <a:p>
            <a:pPr algn="ctr"/>
            <a:endParaRPr lang="en-US" sz="1500" b="1" dirty="0">
              <a:latin typeface="Times New Roman" pitchFamily="18" charset="0"/>
              <a:cs typeface="Times New Roman" pitchFamily="18" charset="0"/>
            </a:endParaRPr>
          </a:p>
          <a:p>
            <a:pPr algn="ctr"/>
            <a:r>
              <a:rPr lang="en-US" sz="1500" b="1" dirty="0">
                <a:latin typeface="Times New Roman" pitchFamily="18" charset="0"/>
                <a:cs typeface="Times New Roman" pitchFamily="18" charset="0"/>
              </a:rPr>
              <a:t>Amal </a:t>
            </a:r>
            <a:r>
              <a:rPr lang="en-US" sz="1500" b="1" dirty="0" err="1">
                <a:latin typeface="Times New Roman" pitchFamily="18" charset="0"/>
                <a:cs typeface="Times New Roman" pitchFamily="18" charset="0"/>
              </a:rPr>
              <a:t>Babour</a:t>
            </a:r>
            <a:endParaRPr lang="en-US" sz="1500" b="1" dirty="0">
              <a:latin typeface="Times New Roman" pitchFamily="18" charset="0"/>
              <a:cs typeface="Times New Roman" pitchFamily="18" charset="0"/>
            </a:endParaRPr>
          </a:p>
          <a:p>
            <a:pPr algn="ctr"/>
            <a:r>
              <a:rPr lang="en-US" sz="1500" b="1" dirty="0">
                <a:latin typeface="Times New Roman" pitchFamily="18" charset="0"/>
                <a:cs typeface="Times New Roman" pitchFamily="18" charset="0"/>
              </a:rPr>
              <a:t>PhD Defense </a:t>
            </a:r>
          </a:p>
          <a:p>
            <a:pPr algn="ctr"/>
            <a:r>
              <a:rPr lang="en-US" sz="1500" b="1" dirty="0">
                <a:latin typeface="Times New Roman" pitchFamily="18" charset="0"/>
                <a:cs typeface="Times New Roman" pitchFamily="18" charset="0"/>
              </a:rPr>
              <a:t>Department of Computer Science, Kent State University, USA </a:t>
            </a:r>
          </a:p>
          <a:p>
            <a:pPr algn="ctr"/>
            <a:r>
              <a:rPr lang="en-US" sz="1500" b="1" dirty="0">
                <a:latin typeface="Times New Roman" pitchFamily="18" charset="0"/>
                <a:cs typeface="Times New Roman" pitchFamily="18" charset="0"/>
              </a:rPr>
              <a:t>October 2017</a:t>
            </a:r>
          </a:p>
          <a:p>
            <a:pPr algn="ctr"/>
            <a:endParaRPr lang="en-US" sz="1500" b="1" dirty="0">
              <a:latin typeface="Times New Roman" pitchFamily="18" charset="0"/>
              <a:cs typeface="Times New Roman" pitchFamily="18" charset="0"/>
            </a:endParaRPr>
          </a:p>
          <a:p>
            <a:pPr algn="ctr"/>
            <a:r>
              <a:rPr lang="en-US" sz="1500" b="1" dirty="0">
                <a:latin typeface="Times New Roman" pitchFamily="18" charset="0"/>
                <a:cs typeface="Times New Roman" pitchFamily="18" charset="0"/>
              </a:rPr>
              <a:t>ababour@kent.edu </a:t>
            </a:r>
          </a:p>
          <a:p>
            <a:pPr algn="ctr"/>
            <a:endParaRPr lang="en-US" sz="1500" b="1" dirty="0"/>
          </a:p>
        </p:txBody>
      </p:sp>
      <p:pic>
        <p:nvPicPr>
          <p:cNvPr id="5" name="Picture 4">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29454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Induction Process</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Substitute the lack of knowledge in the prose by augmenting knowledge associations among the prose concepts using </a:t>
            </a:r>
            <a:r>
              <a:rPr lang="en-US" u="sng" dirty="0">
                <a:latin typeface="Times New Roman" panose="02020603050405020304" pitchFamily="18" charset="0"/>
                <a:cs typeface="Times New Roman" panose="02020603050405020304" pitchFamily="18" charset="0"/>
              </a:rPr>
              <a:t>reference texts</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rPr>
              <a:t>ontology engine</a:t>
            </a:r>
            <a:r>
              <a:rPr lang="en-US" dirty="0">
                <a:latin typeface="Times New Roman" panose="02020603050405020304" pitchFamily="18" charset="0"/>
                <a:cs typeface="Times New Roman" panose="02020603050405020304" pitchFamily="18" charset="0"/>
              </a:rPr>
              <a:t> as external knowledge sources.</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Given</a:t>
            </a:r>
            <a:r>
              <a:rPr lang="en-US" dirty="0">
                <a:latin typeface="Times New Roman" panose="02020603050405020304" pitchFamily="18" charset="0"/>
                <a:cs typeface="Times New Roman" panose="02020603050405020304" pitchFamily="18" charset="0"/>
              </a:rPr>
              <a:t> a specified prose </a:t>
            </a:r>
            <a:r>
              <a:rPr lang="en-US" i="1" dirty="0">
                <a:latin typeface="Times New Roman" panose="02020603050405020304" pitchFamily="18" charset="0"/>
                <a:cs typeface="Times New Roman" panose="02020603050405020304" pitchFamily="18" charset="0"/>
              </a:rPr>
              <a:t>LTX</a:t>
            </a:r>
            <a:r>
              <a:rPr lang="en-US" dirty="0">
                <a:latin typeface="Times New Roman" panose="02020603050405020304" pitchFamily="18" charset="0"/>
                <a:cs typeface="Times New Roman" panose="02020603050405020304" pitchFamily="18" charset="0"/>
              </a:rPr>
              <a:t> for comprehension, a list of prose concepts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c</a:t>
            </a:r>
            <a:r>
              <a:rPr lang="en-US" i="1"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from </a:t>
            </a:r>
            <a:r>
              <a:rPr lang="en-US" i="1" dirty="0">
                <a:latin typeface="Times New Roman" panose="02020603050405020304" pitchFamily="18" charset="0"/>
                <a:cs typeface="Times New Roman" panose="02020603050405020304" pitchFamily="18" charset="0"/>
              </a:rPr>
              <a:t>LTX, </a:t>
            </a:r>
            <a:r>
              <a:rPr lang="en-US" dirty="0">
                <a:latin typeface="Times New Roman" panose="02020603050405020304" pitchFamily="18" charset="0"/>
                <a:cs typeface="Times New Roman" panose="02020603050405020304" pitchFamily="18" charset="0"/>
              </a:rPr>
              <a:t>a set of reference texts </a:t>
            </a:r>
            <a:r>
              <a:rPr lang="en-US" i="1" dirty="0" err="1">
                <a:latin typeface="Times New Roman" panose="02020603050405020304" pitchFamily="18" charset="0"/>
                <a:cs typeface="Times New Roman" panose="02020603050405020304" pitchFamily="18" charset="0"/>
              </a:rPr>
              <a:t>RTX</a:t>
            </a:r>
            <a:r>
              <a:rPr lang="en-US" i="1" baseline="-25000"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and an ontology engine </a:t>
            </a:r>
            <a:r>
              <a:rPr lang="en-US" i="1" dirty="0">
                <a:latin typeface="Times New Roman" panose="02020603050405020304" pitchFamily="18" charset="0"/>
                <a:cs typeface="Times New Roman" panose="02020603050405020304" pitchFamily="18" charset="0"/>
              </a:rPr>
              <a:t>OE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Find </a:t>
            </a:r>
            <a:r>
              <a:rPr lang="en-US" dirty="0">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Illuminated Knowledge Graph </a:t>
            </a:r>
            <a:r>
              <a:rPr lang="en-US" i="1" dirty="0">
                <a:solidFill>
                  <a:srgbClr val="FF0000"/>
                </a:solidFill>
                <a:latin typeface="Times New Roman" panose="02020603050405020304" pitchFamily="18" charset="0"/>
                <a:cs typeface="Times New Roman" panose="02020603050405020304" pitchFamily="18" charset="0"/>
              </a:rPr>
              <a:t>IKG</a:t>
            </a:r>
            <a:r>
              <a:rPr lang="en-US" dirty="0">
                <a:latin typeface="Times New Roman" panose="02020603050405020304" pitchFamily="18" charset="0"/>
                <a:cs typeface="Times New Roman" panose="02020603050405020304" pitchFamily="18" charset="0"/>
              </a:rPr>
              <a:t> representing the knowledge associations among the prose concepts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L</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10</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216005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Induction Process</a:t>
            </a:r>
            <a:endParaRPr lang="en-US" dirty="0"/>
          </a:p>
        </p:txBody>
      </p:sp>
      <p:sp>
        <p:nvSpPr>
          <p:cNvPr id="3" name="Content Placeholder 2"/>
          <p:cNvSpPr>
            <a:spLocks noGrp="1"/>
          </p:cNvSpPr>
          <p:nvPr>
            <p:ph idx="1"/>
          </p:nvPr>
        </p:nvSpPr>
        <p:spPr/>
        <p:txBody>
          <a:bodyPr>
            <a:normAutofit lnSpcReduction="10000"/>
          </a:bodyPr>
          <a:lstStyle/>
          <a:p>
            <a:pPr algn="just"/>
            <a:r>
              <a:rPr lang="en-US" i="1" dirty="0">
                <a:solidFill>
                  <a:srgbClr val="FF0000"/>
                </a:solidFill>
                <a:latin typeface="Times New Roman" panose="02020603050405020304" pitchFamily="18" charset="0"/>
                <a:cs typeface="Times New Roman" panose="02020603050405020304" pitchFamily="18" charset="0"/>
              </a:rPr>
              <a:t>Illuminated-Knowledge-Graph IKG </a:t>
            </a:r>
            <a:r>
              <a:rPr lang="en-US" dirty="0">
                <a:latin typeface="Times New Roman" panose="02020603050405020304" pitchFamily="18" charset="0"/>
                <a:cs typeface="Times New Roman" panose="02020603050405020304" pitchFamily="18" charset="0"/>
              </a:rPr>
              <a:t>is a graph that provides a capture of the current state of the learning progress showing the prose concepts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L</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 relationships between them found by </a:t>
            </a:r>
            <a:r>
              <a:rPr lang="en-US" u="sng" dirty="0">
                <a:latin typeface="Times New Roman" panose="02020603050405020304" pitchFamily="18" charset="0"/>
                <a:cs typeface="Times New Roman" panose="02020603050405020304" pitchFamily="18" charset="0"/>
              </a:rPr>
              <a:t>reading the prose </a:t>
            </a:r>
            <a:r>
              <a:rPr lang="en-US" i="1" u="sng" dirty="0">
                <a:latin typeface="Times New Roman" panose="02020603050405020304" pitchFamily="18" charset="0"/>
                <a:cs typeface="Times New Roman" panose="02020603050405020304" pitchFamily="18" charset="0"/>
              </a:rPr>
              <a:t>LTX</a:t>
            </a:r>
            <a:r>
              <a:rPr lang="en-US" dirty="0">
                <a:latin typeface="Times New Roman" panose="02020603050405020304" pitchFamily="18" charset="0"/>
                <a:cs typeface="Times New Roman" panose="02020603050405020304" pitchFamily="18" charset="0"/>
              </a:rPr>
              <a:t>, the </a:t>
            </a:r>
            <a:r>
              <a:rPr lang="en-US" u="sng" dirty="0">
                <a:latin typeface="Times New Roman" panose="02020603050405020304" pitchFamily="18" charset="0"/>
                <a:cs typeface="Times New Roman" panose="02020603050405020304" pitchFamily="18" charset="0"/>
              </a:rPr>
              <a:t>relevant parts from reference texts </a:t>
            </a:r>
            <a:r>
              <a:rPr lang="en-US" i="1" u="sng" dirty="0" err="1">
                <a:latin typeface="Times New Roman" panose="02020603050405020304" pitchFamily="18" charset="0"/>
                <a:cs typeface="Times New Roman" panose="02020603050405020304" pitchFamily="18" charset="0"/>
              </a:rPr>
              <a:t>RTX</a:t>
            </a:r>
            <a:r>
              <a:rPr lang="en-US" i="1" u="sng" baseline="-25000"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and the </a:t>
            </a:r>
            <a:r>
              <a:rPr lang="en-US" u="sng" dirty="0">
                <a:latin typeface="Times New Roman" panose="02020603050405020304" pitchFamily="18" charset="0"/>
                <a:cs typeface="Times New Roman" panose="02020603050405020304" pitchFamily="18" charset="0"/>
              </a:rPr>
              <a:t>Ontology Engine </a:t>
            </a:r>
            <a:r>
              <a:rPr lang="en-US" i="1" u="sng" dirty="0">
                <a:latin typeface="Times New Roman" panose="02020603050405020304" pitchFamily="18" charset="0"/>
                <a:cs typeface="Times New Roman" panose="02020603050405020304" pitchFamily="18" charset="0"/>
              </a:rPr>
              <a:t>OE</a:t>
            </a:r>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i="1" dirty="0">
                <a:latin typeface="Times New Roman" panose="02020603050405020304" pitchFamily="18" charset="0"/>
                <a:cs typeface="Times New Roman" panose="02020603050405020304" pitchFamily="18" charset="0"/>
              </a:rPr>
              <a:t>IKG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is a set of concepts and </a:t>
            </a:r>
            <a:r>
              <a:rPr lang="en-US" i="1" dirty="0">
                <a:latin typeface="Times New Roman" panose="02020603050405020304" pitchFamily="18" charset="0"/>
                <a:cs typeface="Times New Roman" panose="02020603050405020304" pitchFamily="18" charset="0"/>
              </a:rPr>
              <a:t>E </a:t>
            </a:r>
            <a:r>
              <a:rPr lang="en-US" dirty="0">
                <a:latin typeface="Times New Roman" panose="02020603050405020304" pitchFamily="18" charset="0"/>
                <a:cs typeface="Times New Roman" panose="02020603050405020304" pitchFamily="18" charset="0"/>
              </a:rPr>
              <a:t>is a set of edges.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Each concept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have one or more senses </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i,1</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i,2</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i,x</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a:t>
            </a:r>
            <a:r>
              <a:rPr lang="en-US" i="1" dirty="0" err="1">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concept number and </a:t>
            </a:r>
            <a:r>
              <a:rPr lang="en-US" i="1"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is the sense number. Each edge connects two concepts via a specific sense of each concept and has a type of the following types: Synonym, Hyponym, Hypernym, Meronym, </a:t>
            </a:r>
            <a:r>
              <a:rPr lang="en-US" dirty="0" err="1">
                <a:latin typeface="Times New Roman" panose="02020603050405020304" pitchFamily="18" charset="0"/>
                <a:cs typeface="Times New Roman" panose="02020603050405020304" pitchFamily="18" charset="0"/>
              </a:rPr>
              <a:t>Holonym</a:t>
            </a:r>
            <a:r>
              <a:rPr lang="en-US" dirty="0">
                <a:latin typeface="Times New Roman" panose="02020603050405020304" pitchFamily="18" charset="0"/>
                <a:cs typeface="Times New Roman" panose="02020603050405020304" pitchFamily="18" charset="0"/>
              </a:rPr>
              <a:t>, Instance or Syntactic explicit.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concept is either in </a:t>
            </a:r>
            <a:r>
              <a:rPr lang="en-US" i="1" dirty="0">
                <a:latin typeface="Times New Roman" panose="02020603050405020304" pitchFamily="18" charset="0"/>
                <a:cs typeface="Times New Roman" panose="02020603050405020304" pitchFamily="18" charset="0"/>
              </a:rPr>
              <a:t>LTX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RTX</a:t>
            </a: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OE</a:t>
            </a:r>
            <a:r>
              <a:rPr lang="en-US" dirty="0">
                <a:latin typeface="Times New Roman" panose="02020603050405020304" pitchFamily="18" charset="0"/>
                <a:cs typeface="Times New Roman" panose="02020603050405020304" pitchFamily="18" charset="0"/>
              </a:rPr>
              <a:t>, while the edge between any two concepts represents a sentential relation between them.</a:t>
            </a:r>
          </a:p>
        </p:txBody>
      </p:sp>
      <p:sp>
        <p:nvSpPr>
          <p:cNvPr id="4" name="Slide Number Placeholder 3"/>
          <p:cNvSpPr>
            <a:spLocks noGrp="1"/>
          </p:cNvSpPr>
          <p:nvPr>
            <p:ph type="sldNum" sz="quarter" idx="12"/>
          </p:nvPr>
        </p:nvSpPr>
        <p:spPr/>
        <p:txBody>
          <a:bodyPr/>
          <a:lstStyle/>
          <a:p>
            <a:fld id="{1CE12D2B-AB60-4C44-ABD4-DDC7531C4A81}" type="slidenum">
              <a:rPr lang="en-US" smtClean="0"/>
              <a:t>11</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201534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19200" y="1371600"/>
            <a:ext cx="6629463" cy="3813048"/>
          </a:xfrm>
          <a:prstGeom prst="rect">
            <a:avLst/>
          </a:prstGeom>
        </p:spPr>
      </p:pic>
      <p:sp>
        <p:nvSpPr>
          <p:cNvPr id="6" name="TextBox 5"/>
          <p:cNvSpPr txBox="1"/>
          <p:nvPr/>
        </p:nvSpPr>
        <p:spPr>
          <a:xfrm>
            <a:off x="1676400" y="5486400"/>
            <a:ext cx="6019800"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Figure 3. Example of an Illuminated Knowledge Graph.</a:t>
            </a:r>
          </a:p>
        </p:txBody>
      </p:sp>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sp>
        <p:nvSpPr>
          <p:cNvPr id="8" name="Slide Number Placeholder 7"/>
          <p:cNvSpPr>
            <a:spLocks noGrp="1"/>
          </p:cNvSpPr>
          <p:nvPr>
            <p:ph type="sldNum" sz="quarter" idx="12"/>
          </p:nvPr>
        </p:nvSpPr>
        <p:spPr/>
        <p:txBody>
          <a:bodyPr/>
          <a:lstStyle/>
          <a:p>
            <a:fld id="{1CE12D2B-AB60-4C44-ABD4-DDC7531C4A81}" type="slidenum">
              <a:rPr lang="en-US" smtClean="0"/>
              <a:t>12</a:t>
            </a:fld>
            <a:endParaRPr lang="en-US"/>
          </a:p>
        </p:txBody>
      </p:sp>
    </p:spTree>
    <p:extLst>
      <p:ext uri="{BB962C8B-B14F-4D97-AF65-F5344CB8AC3E}">
        <p14:creationId xmlns:p14="http://schemas.microsoft.com/office/powerpoint/2010/main" val="379977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Induction Process</a:t>
            </a:r>
            <a:endParaRPr lang="en-US" dirty="0"/>
          </a:p>
        </p:txBody>
      </p:sp>
      <p:sp>
        <p:nvSpPr>
          <p:cNvPr id="3" name="Content Placeholder 2"/>
          <p:cNvSpPr>
            <a:spLocks noGrp="1"/>
          </p:cNvSpPr>
          <p:nvPr>
            <p:ph idx="1"/>
          </p:nvPr>
        </p:nvSpPr>
        <p:spPr/>
        <p:txBody>
          <a:bodyPr/>
          <a:lstStyle/>
          <a:p>
            <a:pPr algn="just"/>
            <a:r>
              <a:rPr lang="en-US" i="1" dirty="0">
                <a:solidFill>
                  <a:srgbClr val="FF0000"/>
                </a:solidFill>
                <a:latin typeface="Times New Roman" panose="02020603050405020304" pitchFamily="18" charset="0"/>
                <a:cs typeface="Times New Roman" panose="02020603050405020304" pitchFamily="18" charset="0"/>
              </a:rPr>
              <a:t>Knowledge path K </a:t>
            </a:r>
            <a:r>
              <a:rPr lang="en-US" dirty="0">
                <a:latin typeface="Times New Roman" panose="02020603050405020304" pitchFamily="18" charset="0"/>
                <a:cs typeface="Times New Roman" panose="02020603050405020304" pitchFamily="18" charset="0"/>
              </a:rPr>
              <a:t>is a path illuminating the relationship between two concepts. It is represented as a sequence of edges that connects a concept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a concept </a:t>
            </a:r>
            <a:r>
              <a:rPr lang="en-US" i="1" dirty="0" err="1">
                <a:latin typeface="Times New Roman" panose="02020603050405020304" pitchFamily="18" charset="0"/>
                <a:cs typeface="Times New Roman" panose="02020603050405020304" pitchFamily="18" charset="0"/>
              </a:rPr>
              <a:t>c</a:t>
            </a:r>
            <a:r>
              <a:rPr lang="en-US" i="1" baseline="-25000" dirty="0" err="1">
                <a:latin typeface="Times New Roman" panose="02020603050405020304" pitchFamily="18" charset="0"/>
                <a:cs typeface="Times New Roman" panose="02020603050405020304" pitchFamily="18" charset="0"/>
              </a:rPr>
              <a:t>j</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 preserved sense, where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i="1" dirty="0" err="1">
                <a:latin typeface="Times New Roman" panose="02020603050405020304" pitchFamily="18" charset="0"/>
                <a:cs typeface="Times New Roman" panose="02020603050405020304" pitchFamily="18" charset="0"/>
              </a:rPr>
              <a:t>c</a:t>
            </a:r>
            <a:r>
              <a:rPr lang="en-US" i="1" baseline="-25000" dirty="0" err="1">
                <a:latin typeface="Times New Roman" panose="02020603050405020304" pitchFamily="18" charset="0"/>
                <a:cs typeface="Times New Roman" panose="02020603050405020304" pitchFamily="18" charset="0"/>
              </a:rPr>
              <a:t>j</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concepts from prose </a:t>
            </a:r>
            <a:r>
              <a:rPr lang="en-US" i="1" dirty="0">
                <a:latin typeface="Times New Roman" panose="02020603050405020304" pitchFamily="18" charset="0"/>
                <a:cs typeface="Times New Roman" panose="02020603050405020304" pitchFamily="18" charset="0"/>
              </a:rPr>
              <a:t>LTX</a:t>
            </a:r>
            <a:r>
              <a:rPr lang="en-US" dirty="0">
                <a:latin typeface="Times New Roman" panose="02020603050405020304" pitchFamily="18" charset="0"/>
                <a:cs typeface="Times New Roman" panose="02020603050405020304" pitchFamily="18" charset="0"/>
              </a:rPr>
              <a:t>. The intermediate concepts in the path can be external to the list of prose concepts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1CE12D2B-AB60-4C44-ABD4-DDC7531C4A81}" type="slidenum">
              <a:rPr lang="en-US" smtClean="0"/>
              <a:t>13</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38408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722566"/>
            <a:ext cx="2298391" cy="2469094"/>
          </a:xfrm>
          <a:prstGeom prst="rect">
            <a:avLst/>
          </a:prstGeom>
        </p:spPr>
      </p:pic>
      <p:pic>
        <p:nvPicPr>
          <p:cNvPr id="6" name="Picture 5"/>
          <p:cNvPicPr>
            <a:picLocks noChangeAspect="1"/>
          </p:cNvPicPr>
          <p:nvPr/>
        </p:nvPicPr>
        <p:blipFill>
          <a:blip r:embed="rId3"/>
          <a:stretch>
            <a:fillRect/>
          </a:stretch>
        </p:blipFill>
        <p:spPr>
          <a:xfrm>
            <a:off x="5257800" y="611308"/>
            <a:ext cx="3048264" cy="2542252"/>
          </a:xfrm>
          <a:prstGeom prst="rect">
            <a:avLst/>
          </a:prstGeom>
        </p:spPr>
      </p:pic>
      <p:pic>
        <p:nvPicPr>
          <p:cNvPr id="7" name="Picture 6"/>
          <p:cNvPicPr>
            <a:picLocks noChangeAspect="1"/>
          </p:cNvPicPr>
          <p:nvPr/>
        </p:nvPicPr>
        <p:blipFill>
          <a:blip r:embed="rId4"/>
          <a:stretch>
            <a:fillRect/>
          </a:stretch>
        </p:blipFill>
        <p:spPr>
          <a:xfrm>
            <a:off x="228600" y="3200400"/>
            <a:ext cx="4127350" cy="2743438"/>
          </a:xfrm>
          <a:prstGeom prst="rect">
            <a:avLst/>
          </a:prstGeom>
        </p:spPr>
      </p:pic>
      <p:pic>
        <p:nvPicPr>
          <p:cNvPr id="8" name="Picture 7"/>
          <p:cNvPicPr>
            <a:picLocks noChangeAspect="1"/>
          </p:cNvPicPr>
          <p:nvPr/>
        </p:nvPicPr>
        <p:blipFill>
          <a:blip r:embed="rId5"/>
          <a:stretch>
            <a:fillRect/>
          </a:stretch>
        </p:blipFill>
        <p:spPr>
          <a:xfrm>
            <a:off x="5791200" y="3606276"/>
            <a:ext cx="2670279" cy="2371550"/>
          </a:xfrm>
          <a:prstGeom prst="rect">
            <a:avLst/>
          </a:prstGeom>
        </p:spPr>
      </p:pic>
      <p:sp>
        <p:nvSpPr>
          <p:cNvPr id="9" name="Rectangle 8"/>
          <p:cNvSpPr/>
          <p:nvPr/>
        </p:nvSpPr>
        <p:spPr>
          <a:xfrm>
            <a:off x="3724733" y="2438401"/>
            <a:ext cx="396262" cy="430887"/>
          </a:xfrm>
          <a:prstGeom prst="rect">
            <a:avLst/>
          </a:prstGeom>
        </p:spPr>
        <p:txBody>
          <a:bodyPr wrap="none">
            <a:spAutoFit/>
          </a:bodyPr>
          <a:lstStyle/>
          <a:p>
            <a:r>
              <a:rPr lang="zh-CN" altLang="en-US" sz="2200" b="1" dirty="0">
                <a:solidFill>
                  <a:srgbClr val="00B050"/>
                </a:solidFill>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10" name="Rectangle 9"/>
          <p:cNvSpPr/>
          <p:nvPr/>
        </p:nvSpPr>
        <p:spPr>
          <a:xfrm>
            <a:off x="8263348" y="2438400"/>
            <a:ext cx="396262" cy="430887"/>
          </a:xfrm>
          <a:prstGeom prst="rect">
            <a:avLst/>
          </a:prstGeom>
        </p:spPr>
        <p:txBody>
          <a:bodyPr wrap="none">
            <a:spAutoFit/>
          </a:bodyPr>
          <a:lstStyle/>
          <a:p>
            <a:r>
              <a:rPr lang="zh-CN" altLang="en-US" sz="2200" b="1" dirty="0">
                <a:solidFill>
                  <a:srgbClr val="00B050"/>
                </a:solidFill>
              </a:rPr>
              <a:t>✓</a:t>
            </a:r>
            <a:endParaRPr lang="en-US" sz="2200" dirty="0"/>
          </a:p>
        </p:txBody>
      </p:sp>
      <p:sp>
        <p:nvSpPr>
          <p:cNvPr id="11" name="Rectangle 10"/>
          <p:cNvSpPr/>
          <p:nvPr/>
        </p:nvSpPr>
        <p:spPr>
          <a:xfrm>
            <a:off x="8382000" y="5546939"/>
            <a:ext cx="396262" cy="430887"/>
          </a:xfrm>
          <a:prstGeom prst="rect">
            <a:avLst/>
          </a:prstGeom>
        </p:spPr>
        <p:txBody>
          <a:bodyPr wrap="none">
            <a:spAutoFit/>
          </a:bodyPr>
          <a:lstStyle/>
          <a:p>
            <a:r>
              <a:rPr lang="zh-CN" altLang="en-US" sz="2200" b="1" dirty="0">
                <a:solidFill>
                  <a:srgbClr val="00B050"/>
                </a:solidFill>
              </a:rPr>
              <a:t>✓</a:t>
            </a:r>
            <a:endParaRPr lang="en-US" sz="2200" dirty="0"/>
          </a:p>
        </p:txBody>
      </p:sp>
      <p:sp>
        <p:nvSpPr>
          <p:cNvPr id="12" name="Rectangle 11"/>
          <p:cNvSpPr/>
          <p:nvPr/>
        </p:nvSpPr>
        <p:spPr>
          <a:xfrm>
            <a:off x="3756634" y="5638800"/>
            <a:ext cx="396262" cy="498855"/>
          </a:xfrm>
          <a:prstGeom prst="rect">
            <a:avLst/>
          </a:prstGeom>
        </p:spPr>
        <p:txBody>
          <a:bodyPr wrap="none">
            <a:spAutoFit/>
          </a:bodyPr>
          <a:lstStyle/>
          <a:p>
            <a:pPr>
              <a:lnSpc>
                <a:spcPct val="107000"/>
              </a:lnSpc>
              <a:spcAft>
                <a:spcPts val="800"/>
              </a:spcAft>
            </a:pPr>
            <a:r>
              <a:rPr lang="en-US" sz="2600" dirty="0">
                <a:solidFill>
                  <a:srgbClr val="FF0000"/>
                </a:solidFill>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26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CE12D2B-AB60-4C44-ABD4-DDC7531C4A81}" type="slidenum">
              <a:rPr lang="en-US" smtClean="0"/>
              <a:t>14</a:t>
            </a:fld>
            <a:endParaRPr lang="en-US"/>
          </a:p>
        </p:txBody>
      </p:sp>
      <p:pic>
        <p:nvPicPr>
          <p:cNvPr id="13" name="Picture 12">
            <a:extLst/>
          </p:cNvPr>
          <p:cNvPicPr>
            <a:picLocks noChangeAspect="1"/>
          </p:cNvPicPr>
          <p:nvPr/>
        </p:nvPicPr>
        <p:blipFill>
          <a:blip r:embed="rId6"/>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54539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10600" cy="990600"/>
          </a:xfrm>
        </p:spPr>
        <p:txBody>
          <a:bodyPr>
            <a:noAutofit/>
          </a:bodyPr>
          <a:lstStyle/>
          <a:p>
            <a:r>
              <a:rPr lang="en-US" dirty="0">
                <a:latin typeface="Times New Roman" panose="02020603050405020304" pitchFamily="18" charset="0"/>
                <a:cs typeface="Times New Roman" panose="02020603050405020304" pitchFamily="18" charset="0"/>
              </a:rPr>
              <a:t>Knowledge Induction Process (Techniques)</a:t>
            </a:r>
          </a:p>
        </p:txBody>
      </p:sp>
      <p:sp>
        <p:nvSpPr>
          <p:cNvPr id="3" name="Content Placeholder 2"/>
          <p:cNvSpPr>
            <a:spLocks noGrp="1"/>
          </p:cNvSpPr>
          <p:nvPr>
            <p:ph idx="1"/>
          </p:nvPr>
        </p:nvSpPr>
        <p:spPr/>
        <p:txBody>
          <a:bodyPr/>
          <a:lstStyle/>
          <a:p>
            <a:pPr lvl="1" indent="-457200">
              <a:buClr>
                <a:srgbClr val="002060"/>
              </a:buClr>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Concept Representation Generation: </a:t>
            </a:r>
          </a:p>
          <a:p>
            <a:pPr marL="274320" lvl="1" indent="0" algn="just">
              <a:buNone/>
            </a:pPr>
            <a:r>
              <a:rPr lang="en-US" sz="2400" dirty="0">
                <a:latin typeface="Times New Roman" panose="02020603050405020304" pitchFamily="18" charset="0"/>
                <a:cs typeface="Times New Roman" panose="02020603050405020304" pitchFamily="18" charset="0"/>
              </a:rPr>
              <a:t>uses a graph as a computational representation model where each node represents a concept, each edge represents a sentential relation (knowledge association/sentence) between two concepts, and each path is a sentence or sequence of sentences between two concepts.</a:t>
            </a:r>
          </a:p>
          <a:p>
            <a:pPr lvl="2" algn="just">
              <a:buFont typeface="Wingdings" panose="05000000000000000000" pitchFamily="2" charset="2"/>
              <a:buChar char="ü"/>
            </a:pPr>
            <a:r>
              <a:rPr lang="en-US" sz="2000" i="1" dirty="0">
                <a:latin typeface="Times New Roman" panose="02020603050405020304" pitchFamily="18" charset="0"/>
                <a:cs typeface="Times New Roman" panose="02020603050405020304" pitchFamily="18" charset="0"/>
              </a:rPr>
              <a:t>Syntactical</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Explicit Graph generator function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KG</a:t>
            </a:r>
            <a:r>
              <a:rPr lang="en-US" sz="2000" dirty="0">
                <a:latin typeface="Times New Roman" panose="02020603050405020304" pitchFamily="18" charset="0"/>
                <a:cs typeface="Times New Roman" panose="02020603050405020304" pitchFamily="18" charset="0"/>
              </a:rPr>
              <a:t> to convert the prose </a:t>
            </a:r>
            <a:r>
              <a:rPr lang="en-US" sz="2000" i="1" dirty="0" err="1">
                <a:latin typeface="Times New Roman" panose="02020603050405020304" pitchFamily="18" charset="0"/>
                <a:cs typeface="Times New Roman" panose="02020603050405020304" pitchFamily="18" charset="0"/>
              </a:rPr>
              <a:t>LTX</a:t>
            </a:r>
            <a:r>
              <a:rPr lang="en-US" sz="2000" i="1" baseline="-25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to a knowledge graph </a:t>
            </a:r>
            <a:r>
              <a:rPr lang="en-US" sz="2000" i="1" dirty="0">
                <a:latin typeface="Times New Roman" panose="02020603050405020304" pitchFamily="18" charset="0"/>
                <a:cs typeface="Times New Roman" panose="02020603050405020304" pitchFamily="18" charset="0"/>
              </a:rPr>
              <a:t>G</a:t>
            </a:r>
            <a:r>
              <a:rPr lang="en-US" sz="2000" i="1" baseline="-25000" dirty="0">
                <a:latin typeface="Times New Roman" panose="02020603050405020304" pitchFamily="18" charset="0"/>
                <a:cs typeface="Times New Roman" panose="02020603050405020304" pitchFamily="18" charset="0"/>
              </a:rPr>
              <a:t>0 </a:t>
            </a:r>
            <a:r>
              <a:rPr lang="en-US" sz="2000" dirty="0">
                <a:latin typeface="Times New Roman" panose="02020603050405020304" pitchFamily="18" charset="0"/>
                <a:cs typeface="Times New Roman" panose="02020603050405020304" pitchFamily="18" charset="0"/>
              </a:rPr>
              <a:t>and a reference text </a:t>
            </a:r>
            <a:r>
              <a:rPr lang="en-US" sz="2000" i="1" dirty="0" err="1">
                <a:latin typeface="Times New Roman" panose="02020603050405020304" pitchFamily="18" charset="0"/>
                <a:cs typeface="Times New Roman" panose="02020603050405020304" pitchFamily="18" charset="0"/>
              </a:rPr>
              <a:t>RTX</a:t>
            </a:r>
            <a:r>
              <a:rPr lang="en-US" sz="2000" i="1" baseline="-25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to a reference knowledge graph </a:t>
            </a:r>
            <a:r>
              <a:rPr lang="en-US" sz="2000" i="1" dirty="0" err="1">
                <a:latin typeface="Times New Roman" panose="02020603050405020304" pitchFamily="18" charset="0"/>
                <a:cs typeface="Times New Roman" panose="02020603050405020304" pitchFamily="18" charset="0"/>
              </a:rPr>
              <a:t>G</a:t>
            </a:r>
            <a:r>
              <a:rPr lang="en-US" sz="2000" i="1" baseline="-25000" dirty="0" err="1">
                <a:latin typeface="Times New Roman" panose="02020603050405020304" pitchFamily="18" charset="0"/>
                <a:cs typeface="Times New Roman" panose="02020603050405020304" pitchFamily="18" charset="0"/>
              </a:rPr>
              <a:t>Ri</a:t>
            </a:r>
            <a:r>
              <a:rPr lang="en-US" sz="2000" dirty="0">
                <a:latin typeface="Times New Roman" panose="02020603050405020304" pitchFamily="18" charset="0"/>
                <a:cs typeface="Times New Roman" panose="02020603050405020304" pitchFamily="18" charset="0"/>
              </a:rPr>
              <a:t>. </a:t>
            </a:r>
          </a:p>
          <a:p>
            <a:pPr lvl="2"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Calculating the weight (familiarity value):</a:t>
            </a:r>
          </a:p>
          <a:p>
            <a:pPr lvl="2" algn="just">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marL="548640" lvl="2" indent="0" algn="just">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1CE12D2B-AB60-4C44-ABD4-DDC7531C4A81}" type="slidenum">
              <a:rPr lang="en-US" smtClean="0"/>
              <a:t>15</a:t>
            </a:fld>
            <a:endParaRPr lang="en-US"/>
          </a:p>
        </p:txBody>
      </p:sp>
      <p:pic>
        <p:nvPicPr>
          <p:cNvPr id="5" name="Picture 4"/>
          <p:cNvPicPr>
            <a:picLocks noChangeAspect="1"/>
          </p:cNvPicPr>
          <p:nvPr/>
        </p:nvPicPr>
        <p:blipFill>
          <a:blip r:embed="rId2"/>
          <a:stretch>
            <a:fillRect/>
          </a:stretch>
        </p:blipFill>
        <p:spPr>
          <a:xfrm>
            <a:off x="1010482" y="5486400"/>
            <a:ext cx="7142918" cy="1143000"/>
          </a:xfrm>
          <a:prstGeom prst="rect">
            <a:avLst/>
          </a:prstGeom>
        </p:spPr>
      </p:pic>
      <p:cxnSp>
        <p:nvCxnSpPr>
          <p:cNvPr id="7" name="Straight Arrow Connector 6"/>
          <p:cNvCxnSpPr/>
          <p:nvPr/>
        </p:nvCxnSpPr>
        <p:spPr>
          <a:xfrm flipH="1">
            <a:off x="5486400" y="5867400"/>
            <a:ext cx="304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p:cNvPr>
          <p:cNvPicPr>
            <a:picLocks noChangeAspect="1"/>
          </p:cNvPicPr>
          <p:nvPr/>
        </p:nvPicPr>
        <p:blipFill>
          <a:blip r:embed="rId3"/>
          <a:stretch>
            <a:fillRect/>
          </a:stretch>
        </p:blipFill>
        <p:spPr>
          <a:xfrm>
            <a:off x="7852468" y="6019800"/>
            <a:ext cx="1062931" cy="753768"/>
          </a:xfrm>
          <a:prstGeom prst="rect">
            <a:avLst/>
          </a:prstGeom>
        </p:spPr>
      </p:pic>
      <p:sp>
        <p:nvSpPr>
          <p:cNvPr id="6" name="TextBox 5">
            <a:extLst>
              <a:ext uri="{FF2B5EF4-FFF2-40B4-BE49-F238E27FC236}">
                <a16:creationId xmlns:a16="http://schemas.microsoft.com/office/drawing/2014/main" id="{889B6DF2-26E3-4AB1-A8CF-1E66D38F7912}"/>
              </a:ext>
            </a:extLst>
          </p:cNvPr>
          <p:cNvSpPr txBox="1"/>
          <p:nvPr/>
        </p:nvSpPr>
        <p:spPr>
          <a:xfrm>
            <a:off x="5829300" y="5486400"/>
            <a:ext cx="2590800"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f</a:t>
            </a:r>
            <a:r>
              <a:rPr lang="en-US" sz="1200" i="1" baseline="-25000" dirty="0" err="1">
                <a:latin typeface="Times New Roman" panose="02020603050405020304" pitchFamily="18" charset="0"/>
                <a:cs typeface="Times New Roman" panose="02020603050405020304" pitchFamily="18" charset="0"/>
              </a:rPr>
              <a:t>i,j</a:t>
            </a:r>
            <a:r>
              <a:rPr lang="en-US" sz="1200" dirty="0">
                <a:latin typeface="Times New Roman" panose="02020603050405020304" pitchFamily="18" charset="0"/>
                <a:cs typeface="Times New Roman" panose="02020603050405020304" pitchFamily="18" charset="0"/>
              </a:rPr>
              <a:t> : the frequency of the relation type between  concept </a:t>
            </a:r>
            <a:r>
              <a:rPr lang="en-US" sz="1200" i="1" dirty="0">
                <a:latin typeface="Times New Roman" panose="02020603050405020304" pitchFamily="18" charset="0"/>
                <a:cs typeface="Times New Roman" panose="02020603050405020304" pitchFamily="18" charset="0"/>
              </a:rPr>
              <a:t>c</a:t>
            </a:r>
            <a:r>
              <a:rPr lang="en-US" sz="1200" i="1" baseline="-25000" dirty="0">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and </a:t>
            </a:r>
            <a:r>
              <a:rPr lang="en-US" sz="1200" i="1" dirty="0" err="1">
                <a:latin typeface="Times New Roman" panose="02020603050405020304" pitchFamily="18" charset="0"/>
                <a:cs typeface="Times New Roman" panose="02020603050405020304" pitchFamily="18" charset="0"/>
              </a:rPr>
              <a:t>c</a:t>
            </a:r>
            <a:r>
              <a:rPr lang="en-US" sz="1200" i="1" baseline="-25000" dirty="0" err="1">
                <a:latin typeface="Times New Roman" panose="02020603050405020304" pitchFamily="18" charset="0"/>
                <a:cs typeface="Times New Roman" panose="02020603050405020304" pitchFamily="18" charset="0"/>
              </a:rPr>
              <a:t>j</a:t>
            </a:r>
            <a:r>
              <a:rPr lang="en-US" sz="1200" dirty="0">
                <a:latin typeface="Times New Roman" panose="02020603050405020304" pitchFamily="18" charset="0"/>
                <a:cs typeface="Times New Roman" panose="02020603050405020304" pitchFamily="18" charset="0"/>
              </a:rPr>
              <a:t> extracted from Gutenberg project. </a:t>
            </a:r>
            <a:endParaRPr lang="en-US" sz="1200" dirty="0"/>
          </a:p>
        </p:txBody>
      </p:sp>
    </p:spTree>
    <p:extLst>
      <p:ext uri="{BB962C8B-B14F-4D97-AF65-F5344CB8AC3E}">
        <p14:creationId xmlns:p14="http://schemas.microsoft.com/office/powerpoint/2010/main" val="26128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Induction Process</a:t>
            </a:r>
            <a:endParaRPr lang="en-US" dirty="0"/>
          </a:p>
        </p:txBody>
      </p:sp>
      <p:sp>
        <p:nvSpPr>
          <p:cNvPr id="3" name="Content Placeholder 2"/>
          <p:cNvSpPr>
            <a:spLocks noGrp="1"/>
          </p:cNvSpPr>
          <p:nvPr>
            <p:ph idx="1"/>
          </p:nvPr>
        </p:nvSpPr>
        <p:spPr/>
        <p:txBody>
          <a:bodyPr/>
          <a:lstStyle/>
          <a:p>
            <a:pPr marL="457200" indent="-457200">
              <a:buClr>
                <a:srgbClr val="002060"/>
              </a:buClr>
              <a:buFont typeface="+mj-lt"/>
              <a:buAutoNum type="arabicPeriod" startAt="2"/>
            </a:pPr>
            <a:r>
              <a:rPr lang="en-US" dirty="0">
                <a:solidFill>
                  <a:srgbClr val="FF0000"/>
                </a:solidFill>
                <a:latin typeface="Times New Roman" panose="02020603050405020304" pitchFamily="18" charset="0"/>
                <a:cs typeface="Times New Roman" panose="02020603050405020304" pitchFamily="18" charset="0"/>
              </a:rPr>
              <a:t>Reference Consultation:</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marL="274320" lvl="1" indent="0">
              <a:buNone/>
            </a:pPr>
            <a:r>
              <a:rPr lang="en-US" sz="2400" dirty="0">
                <a:solidFill>
                  <a:srgbClr val="002060"/>
                </a:solidFill>
                <a:latin typeface="Times New Roman" panose="02020603050405020304" pitchFamily="18" charset="0"/>
                <a:cs typeface="Times New Roman" panose="02020603050405020304" pitchFamily="18" charset="0"/>
              </a:rPr>
              <a:t>2.1. </a:t>
            </a:r>
            <a:r>
              <a:rPr lang="en-US" sz="2400" dirty="0">
                <a:solidFill>
                  <a:srgbClr val="FF0000"/>
                </a:solidFill>
                <a:latin typeface="Times New Roman" panose="02020603050405020304" pitchFamily="18" charset="0"/>
                <a:cs typeface="Times New Roman" panose="02020603050405020304" pitchFamily="18" charset="0"/>
              </a:rPr>
              <a:t>Extracting the highest familiarity knowledge from a reference text:</a:t>
            </a:r>
          </a:p>
          <a:p>
            <a:pPr lvl="2" algn="just">
              <a:buFont typeface="Wingdings" panose="05000000000000000000" pitchFamily="2" charset="2"/>
              <a:buChar char="ü"/>
            </a:pPr>
            <a:r>
              <a:rPr lang="en-US" sz="2000" i="1" dirty="0">
                <a:latin typeface="Times New Roman" panose="02020603050405020304" pitchFamily="18" charset="0"/>
                <a:cs typeface="Times New Roman" panose="02020603050405020304" pitchFamily="18" charset="0"/>
              </a:rPr>
              <a:t>Terminal to Terminal Steiner Tree (TTST)</a:t>
            </a:r>
            <a:r>
              <a:rPr lang="en-US" sz="2000" dirty="0">
                <a:latin typeface="Times New Roman" panose="02020603050405020304" pitchFamily="18" charset="0"/>
                <a:cs typeface="Times New Roman" panose="02020603050405020304" pitchFamily="18" charset="0"/>
              </a:rPr>
              <a:t> that finds knowledge with the minimum associations among the prose concepts </a:t>
            </a:r>
            <a:r>
              <a:rPr lang="en-US" sz="2000" i="1" dirty="0">
                <a:latin typeface="Times New Roman" panose="02020603050405020304" pitchFamily="18" charset="0"/>
                <a:cs typeface="Times New Roman" panose="02020603050405020304" pitchFamily="18" charset="0"/>
              </a:rPr>
              <a:t>C</a:t>
            </a:r>
            <a:r>
              <a:rPr lang="en-US" sz="2000" i="1" baseline="-25000" dirty="0">
                <a:latin typeface="Times New Roman" panose="02020603050405020304" pitchFamily="18" charset="0"/>
                <a:cs typeface="Times New Roman" panose="02020603050405020304" pitchFamily="18" charset="0"/>
              </a:rPr>
              <a:t>L</a:t>
            </a:r>
            <a:r>
              <a:rPr lang="en-US" sz="2000" dirty="0">
                <a:latin typeface="Times New Roman" panose="02020603050405020304" pitchFamily="18" charset="0"/>
                <a:cs typeface="Times New Roman" panose="02020603050405020304" pitchFamily="18" charset="0"/>
              </a:rPr>
              <a:t> using no or the minimum number of external concepts. </a:t>
            </a:r>
          </a:p>
          <a:p>
            <a:pPr marL="731520" lvl="1" indent="-457200">
              <a:buFont typeface="+mj-lt"/>
              <a:buAutoNum type="arabicPeriod" startAt="2"/>
            </a:pPr>
            <a:endParaRPr lang="en-US" dirty="0">
              <a:solidFill>
                <a:srgbClr val="FF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16</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277689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CE12D2B-AB60-4C44-ABD4-DDC7531C4A81}" type="slidenum">
              <a:rPr lang="en-US" smtClean="0"/>
              <a:t>17</a:t>
            </a:fld>
            <a:endParaRPr lang="en-US"/>
          </a:p>
        </p:txBody>
      </p:sp>
      <p:pic>
        <p:nvPicPr>
          <p:cNvPr id="2" name="Picture 1"/>
          <p:cNvPicPr>
            <a:picLocks noChangeAspect="1"/>
          </p:cNvPicPr>
          <p:nvPr/>
        </p:nvPicPr>
        <p:blipFill>
          <a:blip r:embed="rId2"/>
          <a:stretch>
            <a:fillRect/>
          </a:stretch>
        </p:blipFill>
        <p:spPr>
          <a:xfrm>
            <a:off x="-228600" y="762000"/>
            <a:ext cx="5998946" cy="6255437"/>
          </a:xfrm>
          <a:prstGeom prst="rect">
            <a:avLst/>
          </a:prstGeom>
        </p:spPr>
      </p:pic>
      <p:pic>
        <p:nvPicPr>
          <p:cNvPr id="4" name="Picture 3">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77728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 name="Slide Number Placeholder 106"/>
          <p:cNvSpPr>
            <a:spLocks noGrp="1"/>
          </p:cNvSpPr>
          <p:nvPr>
            <p:ph type="sldNum" sz="quarter" idx="12"/>
          </p:nvPr>
        </p:nvSpPr>
        <p:spPr/>
        <p:txBody>
          <a:bodyPr/>
          <a:lstStyle/>
          <a:p>
            <a:fld id="{1CE12D2B-AB60-4C44-ABD4-DDC7531C4A81}" type="slidenum">
              <a:rPr lang="en-US" smtClean="0"/>
              <a:t>18</a:t>
            </a:fld>
            <a:endParaRPr lang="en-US"/>
          </a:p>
        </p:txBody>
      </p:sp>
      <p:pic>
        <p:nvPicPr>
          <p:cNvPr id="100" name="Picture 99"/>
          <p:cNvPicPr>
            <a:picLocks noChangeAspect="1"/>
          </p:cNvPicPr>
          <p:nvPr/>
        </p:nvPicPr>
        <p:blipFill>
          <a:blip r:embed="rId2"/>
          <a:stretch>
            <a:fillRect/>
          </a:stretch>
        </p:blipFill>
        <p:spPr>
          <a:xfrm>
            <a:off x="426720" y="587271"/>
            <a:ext cx="6797629" cy="591363"/>
          </a:xfrm>
          <a:prstGeom prst="rect">
            <a:avLst/>
          </a:prstGeom>
        </p:spPr>
      </p:pic>
      <p:sp>
        <p:nvSpPr>
          <p:cNvPr id="120" name="Oval 119"/>
          <p:cNvSpPr/>
          <p:nvPr/>
        </p:nvSpPr>
        <p:spPr>
          <a:xfrm>
            <a:off x="762000" y="3183085"/>
            <a:ext cx="668979" cy="72526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1</a:t>
            </a:r>
          </a:p>
        </p:txBody>
      </p:sp>
      <p:sp>
        <p:nvSpPr>
          <p:cNvPr id="121" name="Oval 120"/>
          <p:cNvSpPr/>
          <p:nvPr/>
        </p:nvSpPr>
        <p:spPr>
          <a:xfrm>
            <a:off x="1853240" y="1742918"/>
            <a:ext cx="668979" cy="7252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2</a:t>
            </a:r>
          </a:p>
        </p:txBody>
      </p:sp>
      <p:sp>
        <p:nvSpPr>
          <p:cNvPr id="122" name="Oval 121"/>
          <p:cNvSpPr/>
          <p:nvPr/>
        </p:nvSpPr>
        <p:spPr>
          <a:xfrm>
            <a:off x="1853240" y="3183085"/>
            <a:ext cx="668979" cy="7252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3</a:t>
            </a:r>
          </a:p>
        </p:txBody>
      </p:sp>
      <p:sp>
        <p:nvSpPr>
          <p:cNvPr id="123" name="Oval 122"/>
          <p:cNvSpPr/>
          <p:nvPr/>
        </p:nvSpPr>
        <p:spPr>
          <a:xfrm>
            <a:off x="1853240" y="4643975"/>
            <a:ext cx="668979" cy="7252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4</a:t>
            </a:r>
          </a:p>
        </p:txBody>
      </p:sp>
      <p:sp>
        <p:nvSpPr>
          <p:cNvPr id="124" name="Oval 123"/>
          <p:cNvSpPr/>
          <p:nvPr/>
        </p:nvSpPr>
        <p:spPr>
          <a:xfrm>
            <a:off x="2942900" y="3193446"/>
            <a:ext cx="668979" cy="7252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6</a:t>
            </a:r>
          </a:p>
        </p:txBody>
      </p:sp>
      <p:sp>
        <p:nvSpPr>
          <p:cNvPr id="125" name="Oval 124"/>
          <p:cNvSpPr/>
          <p:nvPr/>
        </p:nvSpPr>
        <p:spPr>
          <a:xfrm>
            <a:off x="2942900" y="1711639"/>
            <a:ext cx="668979" cy="7252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5</a:t>
            </a:r>
          </a:p>
        </p:txBody>
      </p:sp>
      <p:sp>
        <p:nvSpPr>
          <p:cNvPr id="126" name="Oval 125"/>
          <p:cNvSpPr/>
          <p:nvPr/>
        </p:nvSpPr>
        <p:spPr>
          <a:xfrm>
            <a:off x="4032560" y="3183085"/>
            <a:ext cx="668979" cy="72526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8</a:t>
            </a:r>
          </a:p>
        </p:txBody>
      </p:sp>
      <p:sp>
        <p:nvSpPr>
          <p:cNvPr id="127" name="Oval 126"/>
          <p:cNvSpPr/>
          <p:nvPr/>
        </p:nvSpPr>
        <p:spPr>
          <a:xfrm>
            <a:off x="5122221" y="3219251"/>
            <a:ext cx="668979" cy="7252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9</a:t>
            </a:r>
          </a:p>
        </p:txBody>
      </p:sp>
      <p:sp>
        <p:nvSpPr>
          <p:cNvPr id="128" name="Oval 127"/>
          <p:cNvSpPr/>
          <p:nvPr/>
        </p:nvSpPr>
        <p:spPr>
          <a:xfrm>
            <a:off x="2941319" y="4643975"/>
            <a:ext cx="668979" cy="72526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7</a:t>
            </a:r>
          </a:p>
        </p:txBody>
      </p:sp>
      <p:cxnSp>
        <p:nvCxnSpPr>
          <p:cNvPr id="129" name="Straight Connector 128"/>
          <p:cNvCxnSpPr>
            <a:stCxn id="120" idx="0"/>
            <a:endCxn id="121" idx="2"/>
          </p:cNvCxnSpPr>
          <p:nvPr/>
        </p:nvCxnSpPr>
        <p:spPr>
          <a:xfrm flipV="1">
            <a:off x="1096490" y="2105550"/>
            <a:ext cx="756750" cy="10775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20" idx="6"/>
            <a:endCxn id="122" idx="2"/>
          </p:cNvCxnSpPr>
          <p:nvPr/>
        </p:nvCxnSpPr>
        <p:spPr>
          <a:xfrm>
            <a:off x="1430979" y="3545717"/>
            <a:ext cx="4222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2522219" y="2094211"/>
            <a:ext cx="422260" cy="10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24" idx="2"/>
          </p:cNvCxnSpPr>
          <p:nvPr/>
        </p:nvCxnSpPr>
        <p:spPr>
          <a:xfrm>
            <a:off x="2522219" y="3550898"/>
            <a:ext cx="420681" cy="5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640346" y="3546109"/>
            <a:ext cx="420681" cy="5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531707" y="5001426"/>
            <a:ext cx="420681" cy="5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20" idx="4"/>
            <a:endCxn id="123" idx="2"/>
          </p:cNvCxnSpPr>
          <p:nvPr/>
        </p:nvCxnSpPr>
        <p:spPr>
          <a:xfrm>
            <a:off x="1096490" y="3908350"/>
            <a:ext cx="756750" cy="10982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701540" y="3602702"/>
            <a:ext cx="420681" cy="5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28" idx="6"/>
            <a:endCxn id="126" idx="4"/>
          </p:cNvCxnSpPr>
          <p:nvPr/>
        </p:nvCxnSpPr>
        <p:spPr>
          <a:xfrm flipV="1">
            <a:off x="3610299" y="3908350"/>
            <a:ext cx="756752" cy="10982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28" idx="0"/>
            <a:endCxn id="124" idx="4"/>
          </p:cNvCxnSpPr>
          <p:nvPr/>
        </p:nvCxnSpPr>
        <p:spPr>
          <a:xfrm flipV="1">
            <a:off x="3275810" y="3918710"/>
            <a:ext cx="1581" cy="725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Rounded Rectangular Callout 139"/>
          <p:cNvSpPr/>
          <p:nvPr/>
        </p:nvSpPr>
        <p:spPr>
          <a:xfrm>
            <a:off x="6019800" y="3429000"/>
            <a:ext cx="2819400" cy="2514600"/>
          </a:xfrm>
          <a:prstGeom prst="wedgeRoundRectCallout">
            <a:avLst>
              <a:gd name="adj1" fmla="val -8839"/>
              <a:gd name="adj2" fmla="val -86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latin typeface="Times New Roman" panose="02020603050405020304" pitchFamily="18" charset="0"/>
                <a:cs typeface="Times New Roman" panose="02020603050405020304" pitchFamily="18" charset="0"/>
              </a:rPr>
              <a:t>where, </a:t>
            </a:r>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i,j</a:t>
            </a:r>
            <a:r>
              <a:rPr lang="en-US" dirty="0">
                <a:latin typeface="Times New Roman" panose="02020603050405020304" pitchFamily="18" charset="0"/>
                <a:cs typeface="Times New Roman" panose="02020603050405020304" pitchFamily="18" charset="0"/>
              </a:rPr>
              <a:t> represents the frequency of the relation type between  concept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and </a:t>
            </a:r>
            <a:r>
              <a:rPr lang="en-US" i="1" dirty="0" err="1">
                <a:latin typeface="Times New Roman" panose="02020603050405020304" pitchFamily="18" charset="0"/>
                <a:cs typeface="Times New Roman" panose="02020603050405020304" pitchFamily="18" charset="0"/>
              </a:rPr>
              <a:t>c</a:t>
            </a:r>
            <a:r>
              <a:rPr lang="en-US" i="1" baseline="-25000"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extracted from Gutenberg project. High frequency means high familiarity of the relation type. </a:t>
            </a:r>
          </a:p>
        </p:txBody>
      </p:sp>
      <p:sp>
        <p:nvSpPr>
          <p:cNvPr id="142" name="TextBox 141"/>
          <p:cNvSpPr txBox="1"/>
          <p:nvPr/>
        </p:nvSpPr>
        <p:spPr>
          <a:xfrm>
            <a:off x="1386597" y="3204789"/>
            <a:ext cx="563035" cy="33855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.02</a:t>
            </a:r>
          </a:p>
        </p:txBody>
      </p:sp>
      <p:sp>
        <p:nvSpPr>
          <p:cNvPr id="143" name="TextBox 142"/>
          <p:cNvSpPr txBox="1"/>
          <p:nvPr/>
        </p:nvSpPr>
        <p:spPr>
          <a:xfrm>
            <a:off x="2448733" y="3226170"/>
            <a:ext cx="576406" cy="33855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.01</a:t>
            </a:r>
          </a:p>
        </p:txBody>
      </p:sp>
      <p:sp>
        <p:nvSpPr>
          <p:cNvPr id="144" name="TextBox 143"/>
          <p:cNvSpPr txBox="1"/>
          <p:nvPr/>
        </p:nvSpPr>
        <p:spPr>
          <a:xfrm>
            <a:off x="3581831" y="3193445"/>
            <a:ext cx="520316" cy="33855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.01</a:t>
            </a:r>
          </a:p>
        </p:txBody>
      </p:sp>
      <p:sp>
        <p:nvSpPr>
          <p:cNvPr id="145" name="TextBox 144"/>
          <p:cNvSpPr txBox="1"/>
          <p:nvPr/>
        </p:nvSpPr>
        <p:spPr>
          <a:xfrm>
            <a:off x="1467297" y="4168077"/>
            <a:ext cx="491675" cy="33855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.06</a:t>
            </a:r>
          </a:p>
        </p:txBody>
      </p:sp>
      <p:sp>
        <p:nvSpPr>
          <p:cNvPr id="146" name="TextBox 145"/>
          <p:cNvSpPr txBox="1"/>
          <p:nvPr/>
        </p:nvSpPr>
        <p:spPr>
          <a:xfrm>
            <a:off x="2521094" y="4614220"/>
            <a:ext cx="548687" cy="33855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.08</a:t>
            </a:r>
          </a:p>
        </p:txBody>
      </p:sp>
      <p:sp>
        <p:nvSpPr>
          <p:cNvPr id="147" name="TextBox 146"/>
          <p:cNvSpPr txBox="1"/>
          <p:nvPr/>
        </p:nvSpPr>
        <p:spPr>
          <a:xfrm>
            <a:off x="3648550" y="4191170"/>
            <a:ext cx="526417"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.03</a:t>
            </a:r>
          </a:p>
        </p:txBody>
      </p:sp>
      <p:sp>
        <p:nvSpPr>
          <p:cNvPr id="148" name="TextBox 147"/>
          <p:cNvSpPr txBox="1"/>
          <p:nvPr/>
        </p:nvSpPr>
        <p:spPr>
          <a:xfrm>
            <a:off x="1184259" y="2322748"/>
            <a:ext cx="415544" cy="33855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.1</a:t>
            </a:r>
          </a:p>
        </p:txBody>
      </p:sp>
      <p:sp>
        <p:nvSpPr>
          <p:cNvPr id="149" name="TextBox 148"/>
          <p:cNvSpPr txBox="1"/>
          <p:nvPr/>
        </p:nvSpPr>
        <p:spPr>
          <a:xfrm>
            <a:off x="2515924" y="1756899"/>
            <a:ext cx="436464" cy="338555"/>
          </a:xfrm>
          <a:prstGeom prst="rect">
            <a:avLst/>
          </a:prstGeom>
          <a:noFill/>
        </p:spPr>
        <p:txBody>
          <a:bodyPr wrap="square" rtlCol="0">
            <a:spAutoFit/>
          </a:bodyPr>
          <a:lstStyle/>
          <a:p>
            <a:r>
              <a:rPr lang="en-US" sz="1600" b="1"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0" name="TextBox 149"/>
          <p:cNvSpPr txBox="1"/>
          <p:nvPr/>
        </p:nvSpPr>
        <p:spPr>
          <a:xfrm>
            <a:off x="4658969" y="3247097"/>
            <a:ext cx="493297" cy="33855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.08</a:t>
            </a:r>
          </a:p>
        </p:txBody>
      </p:sp>
      <p:sp>
        <p:nvSpPr>
          <p:cNvPr id="151" name="TextBox 150"/>
          <p:cNvSpPr txBox="1"/>
          <p:nvPr/>
        </p:nvSpPr>
        <p:spPr>
          <a:xfrm>
            <a:off x="2855130" y="4066919"/>
            <a:ext cx="500178" cy="33855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.03</a:t>
            </a:r>
          </a:p>
        </p:txBody>
      </p:sp>
      <p:pic>
        <p:nvPicPr>
          <p:cNvPr id="2" name="Picture 1"/>
          <p:cNvPicPr>
            <a:picLocks noChangeAspect="1"/>
          </p:cNvPicPr>
          <p:nvPr/>
        </p:nvPicPr>
        <p:blipFill>
          <a:blip r:embed="rId3"/>
          <a:stretch>
            <a:fillRect/>
          </a:stretch>
        </p:blipFill>
        <p:spPr>
          <a:xfrm>
            <a:off x="1496636" y="1245916"/>
            <a:ext cx="10972800" cy="1755853"/>
          </a:xfrm>
          <a:prstGeom prst="rect">
            <a:avLst/>
          </a:prstGeom>
        </p:spPr>
      </p:pic>
      <p:pic>
        <p:nvPicPr>
          <p:cNvPr id="37" name="Picture 36">
            <a:extLst/>
          </p:cNvPr>
          <p:cNvPicPr>
            <a:picLocks noChangeAspect="1"/>
          </p:cNvPicPr>
          <p:nvPr/>
        </p:nvPicPr>
        <p:blipFill>
          <a:blip r:embed="rId4"/>
          <a:stretch>
            <a:fillRect/>
          </a:stretch>
        </p:blipFill>
        <p:spPr>
          <a:xfrm>
            <a:off x="7852468" y="6019800"/>
            <a:ext cx="1062931" cy="753768"/>
          </a:xfrm>
          <a:prstGeom prst="rect">
            <a:avLst/>
          </a:prstGeom>
        </p:spPr>
      </p:pic>
      <p:cxnSp>
        <p:nvCxnSpPr>
          <p:cNvPr id="38" name="Straight Connector 37"/>
          <p:cNvCxnSpPr/>
          <p:nvPr/>
        </p:nvCxnSpPr>
        <p:spPr>
          <a:xfrm>
            <a:off x="2209800" y="3886200"/>
            <a:ext cx="894629" cy="80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159711" y="4081045"/>
            <a:ext cx="491675" cy="33855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.04</a:t>
            </a:r>
          </a:p>
        </p:txBody>
      </p:sp>
    </p:spTree>
    <p:extLst>
      <p:ext uri="{BB962C8B-B14F-4D97-AF65-F5344CB8AC3E}">
        <p14:creationId xmlns:p14="http://schemas.microsoft.com/office/powerpoint/2010/main" val="232956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09600"/>
            <a:ext cx="8229600" cy="5867400"/>
          </a:xfrm>
        </p:spPr>
        <p:txBody>
          <a:bodyPr>
            <a:normAutofit/>
          </a:bodyPr>
          <a:lstStyle/>
          <a:p>
            <a:r>
              <a:rPr lang="en-US" sz="2200" dirty="0">
                <a:latin typeface="Times New Roman" panose="02020603050405020304" pitchFamily="18" charset="0"/>
                <a:cs typeface="Times New Roman" panose="02020603050405020304" pitchFamily="18" charset="0"/>
              </a:rPr>
              <a:t>Consider the following graph is </a:t>
            </a:r>
            <a:r>
              <a:rPr lang="en-US" sz="2200" i="1" dirty="0" err="1">
                <a:latin typeface="Times New Roman" panose="02020603050405020304" pitchFamily="18" charset="0"/>
                <a:cs typeface="Times New Roman" panose="02020603050405020304" pitchFamily="18" charset="0"/>
              </a:rPr>
              <a:t>G</a:t>
            </a:r>
            <a:r>
              <a:rPr lang="en-US" sz="2200" i="1" baseline="-25000" dirty="0" err="1">
                <a:latin typeface="Times New Roman" panose="02020603050405020304" pitchFamily="18" charset="0"/>
                <a:cs typeface="Times New Roman" panose="02020603050405020304" pitchFamily="18" charset="0"/>
              </a:rPr>
              <a:t>Ri</a:t>
            </a:r>
            <a:r>
              <a:rPr lang="en-US" sz="2200" dirty="0">
                <a:latin typeface="Times New Roman" panose="02020603050405020304" pitchFamily="18" charset="0"/>
                <a:cs typeface="Times New Roman" panose="02020603050405020304" pitchFamily="18" charset="0"/>
              </a:rPr>
              <a:t> and </a:t>
            </a:r>
            <a:r>
              <a:rPr lang="en-US" sz="2200" i="1" dirty="0">
                <a:latin typeface="Times New Roman" panose="02020603050405020304" pitchFamily="18" charset="0"/>
                <a:cs typeface="Times New Roman" panose="02020603050405020304" pitchFamily="18" charset="0"/>
              </a:rPr>
              <a:t>C</a:t>
            </a:r>
            <a:r>
              <a:rPr lang="en-US" sz="2200" i="1" baseline="-25000" dirty="0">
                <a:latin typeface="Times New Roman" panose="02020603050405020304" pitchFamily="18" charset="0"/>
                <a:cs typeface="Times New Roman" panose="02020603050405020304" pitchFamily="18" charset="0"/>
              </a:rPr>
              <a:t>L</a:t>
            </a:r>
            <a:r>
              <a:rPr lang="en-US" sz="2200" dirty="0">
                <a:latin typeface="Times New Roman" panose="02020603050405020304" pitchFamily="18" charset="0"/>
                <a:cs typeface="Times New Roman" panose="02020603050405020304" pitchFamily="18" charset="0"/>
              </a:rPr>
              <a:t> = {c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7</a:t>
            </a: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8</a:t>
            </a:r>
            <a:r>
              <a:rPr lang="en-US" sz="2200" dirty="0">
                <a:latin typeface="Times New Roman" panose="02020603050405020304" pitchFamily="18" charset="0"/>
                <a:cs typeface="Times New Roman" panose="02020603050405020304" pitchFamily="18" charset="0"/>
              </a:rPr>
              <a:t>}</a:t>
            </a:r>
          </a:p>
        </p:txBody>
      </p:sp>
      <p:sp>
        <p:nvSpPr>
          <p:cNvPr id="107" name="Slide Number Placeholder 106"/>
          <p:cNvSpPr>
            <a:spLocks noGrp="1"/>
          </p:cNvSpPr>
          <p:nvPr>
            <p:ph type="sldNum" sz="quarter" idx="12"/>
          </p:nvPr>
        </p:nvSpPr>
        <p:spPr/>
        <p:txBody>
          <a:bodyPr/>
          <a:lstStyle/>
          <a:p>
            <a:fld id="{1CE12D2B-AB60-4C44-ABD4-DDC7531C4A81}" type="slidenum">
              <a:rPr lang="en-US" smtClean="0"/>
              <a:t>19</a:t>
            </a:fld>
            <a:endParaRPr lang="en-US"/>
          </a:p>
        </p:txBody>
      </p:sp>
      <p:grpSp>
        <p:nvGrpSpPr>
          <p:cNvPr id="37" name="Group 36"/>
          <p:cNvGrpSpPr/>
          <p:nvPr/>
        </p:nvGrpSpPr>
        <p:grpSpPr>
          <a:xfrm>
            <a:off x="542229" y="1366381"/>
            <a:ext cx="3657600" cy="2194560"/>
            <a:chOff x="990601" y="1424796"/>
            <a:chExt cx="4571999" cy="2690004"/>
          </a:xfrm>
        </p:grpSpPr>
        <p:sp>
          <p:nvSpPr>
            <p:cNvPr id="38" name="Oval 37"/>
            <p:cNvSpPr/>
            <p:nvPr/>
          </p:nvSpPr>
          <p:spPr>
            <a:xfrm>
              <a:off x="990601" y="2506980"/>
              <a:ext cx="608163"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1</a:t>
              </a:r>
            </a:p>
          </p:txBody>
        </p:sp>
        <p:sp>
          <p:nvSpPr>
            <p:cNvPr id="39" name="Oval 38"/>
            <p:cNvSpPr/>
            <p:nvPr/>
          </p:nvSpPr>
          <p:spPr>
            <a:xfrm>
              <a:off x="1982637" y="1447800"/>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2</a:t>
              </a:r>
            </a:p>
          </p:txBody>
        </p:sp>
        <p:sp>
          <p:nvSpPr>
            <p:cNvPr id="40" name="Oval 39"/>
            <p:cNvSpPr/>
            <p:nvPr/>
          </p:nvSpPr>
          <p:spPr>
            <a:xfrm>
              <a:off x="1982637" y="2506980"/>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3</a:t>
              </a:r>
            </a:p>
          </p:txBody>
        </p:sp>
        <p:sp>
          <p:nvSpPr>
            <p:cNvPr id="41" name="Oval 40"/>
            <p:cNvSpPr/>
            <p:nvPr/>
          </p:nvSpPr>
          <p:spPr>
            <a:xfrm>
              <a:off x="1982637" y="3581400"/>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4</a:t>
              </a:r>
            </a:p>
          </p:txBody>
        </p:sp>
        <p:sp>
          <p:nvSpPr>
            <p:cNvPr id="42" name="Oval 41"/>
            <p:cNvSpPr/>
            <p:nvPr/>
          </p:nvSpPr>
          <p:spPr>
            <a:xfrm>
              <a:off x="2973237" y="2514600"/>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6</a:t>
              </a:r>
            </a:p>
          </p:txBody>
        </p:sp>
        <p:sp>
          <p:nvSpPr>
            <p:cNvPr id="43" name="Oval 42"/>
            <p:cNvSpPr/>
            <p:nvPr/>
          </p:nvSpPr>
          <p:spPr>
            <a:xfrm>
              <a:off x="2973237" y="1424796"/>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5</a:t>
              </a:r>
            </a:p>
          </p:txBody>
        </p:sp>
        <p:sp>
          <p:nvSpPr>
            <p:cNvPr id="44" name="Oval 43"/>
            <p:cNvSpPr/>
            <p:nvPr/>
          </p:nvSpPr>
          <p:spPr>
            <a:xfrm>
              <a:off x="3963837" y="2506980"/>
              <a:ext cx="608163"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8</a:t>
              </a:r>
            </a:p>
          </p:txBody>
        </p:sp>
        <p:sp>
          <p:nvSpPr>
            <p:cNvPr id="45" name="Oval 44"/>
            <p:cNvSpPr/>
            <p:nvPr/>
          </p:nvSpPr>
          <p:spPr>
            <a:xfrm>
              <a:off x="4954437" y="2533578"/>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9</a:t>
              </a:r>
            </a:p>
          </p:txBody>
        </p:sp>
        <p:sp>
          <p:nvSpPr>
            <p:cNvPr id="46" name="Oval 45"/>
            <p:cNvSpPr/>
            <p:nvPr/>
          </p:nvSpPr>
          <p:spPr>
            <a:xfrm>
              <a:off x="2971800" y="3581400"/>
              <a:ext cx="608163"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7</a:t>
              </a:r>
            </a:p>
          </p:txBody>
        </p:sp>
        <p:cxnSp>
          <p:nvCxnSpPr>
            <p:cNvPr id="47" name="Straight Connector 46"/>
            <p:cNvCxnSpPr>
              <a:stCxn id="38" idx="0"/>
              <a:endCxn id="39" idx="2"/>
            </p:cNvCxnSpPr>
            <p:nvPr/>
          </p:nvCxnSpPr>
          <p:spPr>
            <a:xfrm flipV="1">
              <a:off x="1294683" y="1714500"/>
              <a:ext cx="687954" cy="792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8" idx="6"/>
              <a:endCxn id="40" idx="2"/>
            </p:cNvCxnSpPr>
            <p:nvPr/>
          </p:nvCxnSpPr>
          <p:spPr>
            <a:xfrm>
              <a:off x="1598764" y="2773680"/>
              <a:ext cx="38387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590800" y="1706161"/>
              <a:ext cx="383873" cy="7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42" idx="2"/>
            </p:cNvCxnSpPr>
            <p:nvPr/>
          </p:nvCxnSpPr>
          <p:spPr>
            <a:xfrm>
              <a:off x="2590800" y="2777490"/>
              <a:ext cx="382437" cy="38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07279" y="2773968"/>
              <a:ext cx="382437" cy="3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99425" y="3844290"/>
              <a:ext cx="382437" cy="3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8" idx="4"/>
              <a:endCxn id="41" idx="2"/>
            </p:cNvCxnSpPr>
            <p:nvPr/>
          </p:nvCxnSpPr>
          <p:spPr>
            <a:xfrm>
              <a:off x="1294683" y="3040380"/>
              <a:ext cx="687954" cy="807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72000" y="2815590"/>
              <a:ext cx="382437" cy="3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6"/>
              <a:endCxn id="44" idx="4"/>
            </p:cNvCxnSpPr>
            <p:nvPr/>
          </p:nvCxnSpPr>
          <p:spPr>
            <a:xfrm flipV="1">
              <a:off x="3579963" y="3040380"/>
              <a:ext cx="687956" cy="807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58415" y="2515740"/>
              <a:ext cx="460444"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.02</a:t>
              </a:r>
            </a:p>
          </p:txBody>
        </p:sp>
        <p:sp>
          <p:nvSpPr>
            <p:cNvPr id="57" name="TextBox 56"/>
            <p:cNvSpPr txBox="1"/>
            <p:nvPr/>
          </p:nvSpPr>
          <p:spPr>
            <a:xfrm>
              <a:off x="2524469" y="2530642"/>
              <a:ext cx="524005"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.01</a:t>
              </a:r>
            </a:p>
          </p:txBody>
        </p:sp>
        <p:sp>
          <p:nvSpPr>
            <p:cNvPr id="58" name="TextBox 57"/>
            <p:cNvSpPr txBox="1"/>
            <p:nvPr/>
          </p:nvSpPr>
          <p:spPr>
            <a:xfrm>
              <a:off x="3554083" y="2493840"/>
              <a:ext cx="478156"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.01</a:t>
              </a:r>
            </a:p>
          </p:txBody>
        </p:sp>
        <p:sp>
          <p:nvSpPr>
            <p:cNvPr id="59" name="TextBox 58"/>
            <p:cNvSpPr txBox="1"/>
            <p:nvPr/>
          </p:nvSpPr>
          <p:spPr>
            <a:xfrm>
              <a:off x="1631780" y="3231398"/>
              <a:ext cx="446977"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.06</a:t>
              </a:r>
            </a:p>
          </p:txBody>
        </p:sp>
        <p:sp>
          <p:nvSpPr>
            <p:cNvPr id="60" name="TextBox 59"/>
            <p:cNvSpPr txBox="1"/>
            <p:nvPr/>
          </p:nvSpPr>
          <p:spPr>
            <a:xfrm>
              <a:off x="2530061" y="3559517"/>
              <a:ext cx="479220"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.08</a:t>
              </a:r>
            </a:p>
          </p:txBody>
        </p:sp>
        <p:sp>
          <p:nvSpPr>
            <p:cNvPr id="61" name="TextBox 60"/>
            <p:cNvSpPr txBox="1"/>
            <p:nvPr/>
          </p:nvSpPr>
          <p:spPr>
            <a:xfrm>
              <a:off x="3492338" y="3248384"/>
              <a:ext cx="539902"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.03</a:t>
              </a:r>
            </a:p>
          </p:txBody>
        </p:sp>
        <p:sp>
          <p:nvSpPr>
            <p:cNvPr id="62" name="TextBox 61"/>
            <p:cNvSpPr txBox="1"/>
            <p:nvPr/>
          </p:nvSpPr>
          <p:spPr>
            <a:xfrm>
              <a:off x="1292793" y="1873895"/>
              <a:ext cx="463477"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.1</a:t>
              </a:r>
            </a:p>
          </p:txBody>
        </p:sp>
        <p:sp>
          <p:nvSpPr>
            <p:cNvPr id="63" name="TextBox 62"/>
            <p:cNvSpPr txBox="1"/>
            <p:nvPr/>
          </p:nvSpPr>
          <p:spPr>
            <a:xfrm>
              <a:off x="2585077" y="1458083"/>
              <a:ext cx="396785" cy="320671"/>
            </a:xfrm>
            <a:prstGeom prst="rect">
              <a:avLst/>
            </a:prstGeom>
            <a:noFill/>
          </p:spPr>
          <p:txBody>
            <a:bodyPr wrap="square" rtlCol="0">
              <a:spAutoFit/>
            </a:bodyPr>
            <a:lstStyle/>
            <a:p>
              <a:r>
                <a:rPr lang="en-US" sz="1100" b="1"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64" name="TextBox 63"/>
            <p:cNvSpPr txBox="1"/>
            <p:nvPr/>
          </p:nvSpPr>
          <p:spPr>
            <a:xfrm>
              <a:off x="4533299" y="2554057"/>
              <a:ext cx="448452"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.08</a:t>
              </a:r>
            </a:p>
          </p:txBody>
        </p:sp>
        <p:cxnSp>
          <p:nvCxnSpPr>
            <p:cNvPr id="65" name="Straight Connector 64"/>
            <p:cNvCxnSpPr>
              <a:stCxn id="46" idx="0"/>
              <a:endCxn id="42" idx="4"/>
            </p:cNvCxnSpPr>
            <p:nvPr/>
          </p:nvCxnSpPr>
          <p:spPr>
            <a:xfrm flipV="1">
              <a:off x="3275882" y="3048000"/>
              <a:ext cx="1437"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893446" y="3157001"/>
              <a:ext cx="492394"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.03</a:t>
              </a:r>
            </a:p>
          </p:txBody>
        </p:sp>
      </p:grpSp>
      <p:sp>
        <p:nvSpPr>
          <p:cNvPr id="67" name="TextBox 66"/>
          <p:cNvSpPr txBox="1"/>
          <p:nvPr/>
        </p:nvSpPr>
        <p:spPr>
          <a:xfrm>
            <a:off x="100289" y="3499197"/>
            <a:ext cx="120051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Cost= .09</a:t>
            </a:r>
          </a:p>
        </p:txBody>
      </p:sp>
      <p:grpSp>
        <p:nvGrpSpPr>
          <p:cNvPr id="68" name="Group 67"/>
          <p:cNvGrpSpPr/>
          <p:nvPr/>
        </p:nvGrpSpPr>
        <p:grpSpPr>
          <a:xfrm>
            <a:off x="5251796" y="1376196"/>
            <a:ext cx="3657600" cy="2194560"/>
            <a:chOff x="990601" y="1424796"/>
            <a:chExt cx="4571999" cy="2690004"/>
          </a:xfrm>
        </p:grpSpPr>
        <p:sp>
          <p:nvSpPr>
            <p:cNvPr id="69" name="Oval 68"/>
            <p:cNvSpPr/>
            <p:nvPr/>
          </p:nvSpPr>
          <p:spPr>
            <a:xfrm>
              <a:off x="990601" y="2506980"/>
              <a:ext cx="608163"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1</a:t>
              </a:r>
            </a:p>
          </p:txBody>
        </p:sp>
        <p:sp>
          <p:nvSpPr>
            <p:cNvPr id="70" name="Oval 69"/>
            <p:cNvSpPr/>
            <p:nvPr/>
          </p:nvSpPr>
          <p:spPr>
            <a:xfrm>
              <a:off x="1982637" y="1447800"/>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2</a:t>
              </a:r>
            </a:p>
          </p:txBody>
        </p:sp>
        <p:sp>
          <p:nvSpPr>
            <p:cNvPr id="71" name="Oval 70"/>
            <p:cNvSpPr/>
            <p:nvPr/>
          </p:nvSpPr>
          <p:spPr>
            <a:xfrm>
              <a:off x="1982637" y="2506980"/>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3</a:t>
              </a:r>
            </a:p>
          </p:txBody>
        </p:sp>
        <p:sp>
          <p:nvSpPr>
            <p:cNvPr id="72" name="Oval 71"/>
            <p:cNvSpPr/>
            <p:nvPr/>
          </p:nvSpPr>
          <p:spPr>
            <a:xfrm>
              <a:off x="1982637" y="3581400"/>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4</a:t>
              </a:r>
            </a:p>
          </p:txBody>
        </p:sp>
        <p:sp>
          <p:nvSpPr>
            <p:cNvPr id="73" name="Oval 72"/>
            <p:cNvSpPr/>
            <p:nvPr/>
          </p:nvSpPr>
          <p:spPr>
            <a:xfrm>
              <a:off x="2973237" y="2514600"/>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6</a:t>
              </a:r>
            </a:p>
          </p:txBody>
        </p:sp>
        <p:sp>
          <p:nvSpPr>
            <p:cNvPr id="74" name="Oval 73"/>
            <p:cNvSpPr/>
            <p:nvPr/>
          </p:nvSpPr>
          <p:spPr>
            <a:xfrm>
              <a:off x="2973237" y="1424796"/>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5</a:t>
              </a:r>
            </a:p>
          </p:txBody>
        </p:sp>
        <p:sp>
          <p:nvSpPr>
            <p:cNvPr id="75" name="Oval 74"/>
            <p:cNvSpPr/>
            <p:nvPr/>
          </p:nvSpPr>
          <p:spPr>
            <a:xfrm>
              <a:off x="3963837" y="2506980"/>
              <a:ext cx="608163"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8</a:t>
              </a:r>
            </a:p>
          </p:txBody>
        </p:sp>
        <p:sp>
          <p:nvSpPr>
            <p:cNvPr id="76" name="Oval 75"/>
            <p:cNvSpPr/>
            <p:nvPr/>
          </p:nvSpPr>
          <p:spPr>
            <a:xfrm>
              <a:off x="4954437" y="2533578"/>
              <a:ext cx="6081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9</a:t>
              </a:r>
            </a:p>
          </p:txBody>
        </p:sp>
        <p:sp>
          <p:nvSpPr>
            <p:cNvPr id="77" name="Oval 76"/>
            <p:cNvSpPr/>
            <p:nvPr/>
          </p:nvSpPr>
          <p:spPr>
            <a:xfrm>
              <a:off x="2971800" y="3581400"/>
              <a:ext cx="608163"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7</a:t>
              </a:r>
            </a:p>
          </p:txBody>
        </p:sp>
        <p:cxnSp>
          <p:nvCxnSpPr>
            <p:cNvPr id="78" name="Straight Connector 77"/>
            <p:cNvCxnSpPr>
              <a:stCxn id="69" idx="0"/>
              <a:endCxn id="70" idx="2"/>
            </p:cNvCxnSpPr>
            <p:nvPr/>
          </p:nvCxnSpPr>
          <p:spPr>
            <a:xfrm flipV="1">
              <a:off x="1294683" y="1714500"/>
              <a:ext cx="687954" cy="792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9" idx="6"/>
              <a:endCxn id="71" idx="2"/>
            </p:cNvCxnSpPr>
            <p:nvPr/>
          </p:nvCxnSpPr>
          <p:spPr>
            <a:xfrm>
              <a:off x="1598764" y="2773680"/>
              <a:ext cx="383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2590800" y="1706161"/>
              <a:ext cx="383873" cy="7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73" idx="2"/>
            </p:cNvCxnSpPr>
            <p:nvPr/>
          </p:nvCxnSpPr>
          <p:spPr>
            <a:xfrm>
              <a:off x="2590800" y="2777490"/>
              <a:ext cx="382437" cy="3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607279" y="2773968"/>
              <a:ext cx="382437" cy="3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599425" y="3844290"/>
              <a:ext cx="382437" cy="38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9" idx="4"/>
              <a:endCxn id="72" idx="2"/>
            </p:cNvCxnSpPr>
            <p:nvPr/>
          </p:nvCxnSpPr>
          <p:spPr>
            <a:xfrm>
              <a:off x="1294683" y="3040380"/>
              <a:ext cx="687954" cy="807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72000" y="2815590"/>
              <a:ext cx="382437" cy="3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6"/>
              <a:endCxn id="75" idx="4"/>
            </p:cNvCxnSpPr>
            <p:nvPr/>
          </p:nvCxnSpPr>
          <p:spPr>
            <a:xfrm flipV="1">
              <a:off x="3579963" y="3040380"/>
              <a:ext cx="687956" cy="807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558415" y="2522942"/>
              <a:ext cx="546434"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.02</a:t>
              </a:r>
            </a:p>
          </p:txBody>
        </p:sp>
        <p:sp>
          <p:nvSpPr>
            <p:cNvPr id="88" name="TextBox 87"/>
            <p:cNvSpPr txBox="1"/>
            <p:nvPr/>
          </p:nvSpPr>
          <p:spPr>
            <a:xfrm>
              <a:off x="2523994" y="2538667"/>
              <a:ext cx="524005"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.01</a:t>
              </a:r>
            </a:p>
          </p:txBody>
        </p:sp>
        <p:sp>
          <p:nvSpPr>
            <p:cNvPr id="89" name="TextBox 88"/>
            <p:cNvSpPr txBox="1"/>
            <p:nvPr/>
          </p:nvSpPr>
          <p:spPr>
            <a:xfrm>
              <a:off x="3554084" y="2514598"/>
              <a:ext cx="484515"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.01</a:t>
              </a:r>
            </a:p>
          </p:txBody>
        </p:sp>
        <p:sp>
          <p:nvSpPr>
            <p:cNvPr id="90" name="TextBox 89"/>
            <p:cNvSpPr txBox="1"/>
            <p:nvPr/>
          </p:nvSpPr>
          <p:spPr>
            <a:xfrm>
              <a:off x="1631780" y="3231398"/>
              <a:ext cx="446977"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.06</a:t>
              </a:r>
            </a:p>
          </p:txBody>
        </p:sp>
        <p:sp>
          <p:nvSpPr>
            <p:cNvPr id="91" name="TextBox 90"/>
            <p:cNvSpPr txBox="1"/>
            <p:nvPr/>
          </p:nvSpPr>
          <p:spPr>
            <a:xfrm>
              <a:off x="2567594" y="3559517"/>
              <a:ext cx="516035"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.08</a:t>
              </a:r>
            </a:p>
          </p:txBody>
        </p:sp>
        <p:sp>
          <p:nvSpPr>
            <p:cNvPr id="92" name="TextBox 91"/>
            <p:cNvSpPr txBox="1"/>
            <p:nvPr/>
          </p:nvSpPr>
          <p:spPr>
            <a:xfrm>
              <a:off x="3503552" y="3248383"/>
              <a:ext cx="486165"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.03</a:t>
              </a:r>
            </a:p>
          </p:txBody>
        </p:sp>
        <p:sp>
          <p:nvSpPr>
            <p:cNvPr id="93" name="TextBox 92"/>
            <p:cNvSpPr txBox="1"/>
            <p:nvPr/>
          </p:nvSpPr>
          <p:spPr>
            <a:xfrm>
              <a:off x="1374473" y="1874241"/>
              <a:ext cx="377767"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.1</a:t>
              </a:r>
            </a:p>
          </p:txBody>
        </p:sp>
        <p:sp>
          <p:nvSpPr>
            <p:cNvPr id="94" name="TextBox 93"/>
            <p:cNvSpPr txBox="1"/>
            <p:nvPr/>
          </p:nvSpPr>
          <p:spPr>
            <a:xfrm>
              <a:off x="2585076" y="1458083"/>
              <a:ext cx="386724" cy="320671"/>
            </a:xfrm>
            <a:prstGeom prst="rect">
              <a:avLst/>
            </a:prstGeom>
            <a:noFill/>
          </p:spPr>
          <p:txBody>
            <a:bodyPr wrap="square" rtlCol="0">
              <a:spAutoFit/>
            </a:bodyPr>
            <a:lstStyle/>
            <a:p>
              <a:r>
                <a:rPr lang="en-US" sz="1100" b="1"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95" name="TextBox 94"/>
            <p:cNvSpPr txBox="1"/>
            <p:nvPr/>
          </p:nvSpPr>
          <p:spPr>
            <a:xfrm>
              <a:off x="4533299" y="2554057"/>
              <a:ext cx="448452"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.08</a:t>
              </a:r>
            </a:p>
          </p:txBody>
        </p:sp>
        <p:cxnSp>
          <p:nvCxnSpPr>
            <p:cNvPr id="96" name="Straight Connector 95"/>
            <p:cNvCxnSpPr>
              <a:stCxn id="77" idx="0"/>
              <a:endCxn id="73" idx="4"/>
            </p:cNvCxnSpPr>
            <p:nvPr/>
          </p:nvCxnSpPr>
          <p:spPr>
            <a:xfrm flipV="1">
              <a:off x="3275882" y="3048000"/>
              <a:ext cx="1437" cy="533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893446" y="3157001"/>
              <a:ext cx="492394" cy="320671"/>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.03</a:t>
              </a:r>
            </a:p>
          </p:txBody>
        </p:sp>
      </p:grpSp>
      <p:sp>
        <p:nvSpPr>
          <p:cNvPr id="99" name="TextBox 98"/>
          <p:cNvSpPr txBox="1"/>
          <p:nvPr/>
        </p:nvSpPr>
        <p:spPr>
          <a:xfrm>
            <a:off x="7651089" y="3429000"/>
            <a:ext cx="11785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Cost= .17</a:t>
            </a:r>
          </a:p>
        </p:txBody>
      </p:sp>
      <p:sp>
        <p:nvSpPr>
          <p:cNvPr id="103" name="TextBox 102"/>
          <p:cNvSpPr txBox="1"/>
          <p:nvPr/>
        </p:nvSpPr>
        <p:spPr>
          <a:xfrm>
            <a:off x="2434986" y="6324558"/>
            <a:ext cx="135454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Cost= .09 </a:t>
            </a:r>
            <a:r>
              <a:rPr lang="zh-CN" altLang="en-US" b="1" dirty="0">
                <a:solidFill>
                  <a:srgbClr val="00B050"/>
                </a:solidFill>
                <a:latin typeface="Times New Roman" panose="02020603050405020304" pitchFamily="18" charset="0"/>
                <a:cs typeface="Times New Roman" panose="02020603050405020304" pitchFamily="18" charset="0"/>
              </a:rPr>
              <a: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4521487" y="6336146"/>
            <a:ext cx="2351732" cy="369332"/>
          </a:xfrm>
          <a:prstGeom prst="rect">
            <a:avLst/>
          </a:prstGeom>
          <a:noFill/>
        </p:spPr>
        <p:txBody>
          <a:bodyPr wrap="square" rtlCol="0">
            <a:spAutoFit/>
          </a:bodyPr>
          <a:lstStyle/>
          <a:p>
            <a:r>
              <a:rPr lang="en-US" dirty="0">
                <a:solidFill>
                  <a:srgbClr val="00B050"/>
                </a:solidFill>
                <a:latin typeface="Times New Roman" panose="02020603050405020304" pitchFamily="18" charset="0"/>
                <a:cs typeface="Times New Roman" panose="02020603050405020304" pitchFamily="18" charset="0"/>
              </a:rPr>
              <a:t>TTST ={[c</a:t>
            </a:r>
            <a:r>
              <a:rPr lang="en-US" baseline="-25000" dirty="0">
                <a:solidFill>
                  <a:srgbClr val="00B050"/>
                </a:solidFill>
                <a:latin typeface="Times New Roman" panose="02020603050405020304" pitchFamily="18" charset="0"/>
                <a:cs typeface="Times New Roman" panose="02020603050405020304" pitchFamily="18" charset="0"/>
              </a:rPr>
              <a:t>1</a:t>
            </a:r>
            <a:r>
              <a:rPr lang="en-US" dirty="0">
                <a:solidFill>
                  <a:srgbClr val="00B050"/>
                </a:solidFill>
                <a:latin typeface="Times New Roman" panose="02020603050405020304" pitchFamily="18" charset="0"/>
                <a:cs typeface="Times New Roman" panose="02020603050405020304" pitchFamily="18" charset="0"/>
              </a:rPr>
              <a:t>,c</a:t>
            </a:r>
            <a:r>
              <a:rPr lang="en-US" baseline="-25000" dirty="0">
                <a:solidFill>
                  <a:srgbClr val="00B050"/>
                </a:solidFill>
                <a:latin typeface="Times New Roman" panose="02020603050405020304" pitchFamily="18" charset="0"/>
                <a:cs typeface="Times New Roman" panose="02020603050405020304" pitchFamily="18" charset="0"/>
              </a:rPr>
              <a:t>3</a:t>
            </a:r>
            <a:r>
              <a:rPr lang="en-US" dirty="0">
                <a:solidFill>
                  <a:srgbClr val="00B050"/>
                </a:solidFill>
                <a:latin typeface="Times New Roman" panose="02020603050405020304" pitchFamily="18" charset="0"/>
                <a:cs typeface="Times New Roman" panose="02020603050405020304" pitchFamily="18" charset="0"/>
              </a:rPr>
              <a:t>,c</a:t>
            </a:r>
            <a:r>
              <a:rPr lang="en-US" baseline="-25000" dirty="0">
                <a:solidFill>
                  <a:srgbClr val="00B050"/>
                </a:solidFill>
                <a:latin typeface="Times New Roman" panose="02020603050405020304" pitchFamily="18" charset="0"/>
                <a:cs typeface="Times New Roman" panose="02020603050405020304" pitchFamily="18" charset="0"/>
              </a:rPr>
              <a:t>7</a:t>
            </a:r>
            <a:r>
              <a:rPr lang="en-US" dirty="0">
                <a:solidFill>
                  <a:srgbClr val="00B050"/>
                </a:solidFill>
                <a:latin typeface="Times New Roman" panose="02020603050405020304" pitchFamily="18" charset="0"/>
                <a:cs typeface="Times New Roman" panose="02020603050405020304" pitchFamily="18" charset="0"/>
              </a:rPr>
              <a:t>,c</a:t>
            </a:r>
            <a:r>
              <a:rPr lang="en-US" baseline="-25000" dirty="0">
                <a:solidFill>
                  <a:srgbClr val="00B050"/>
                </a:solidFill>
                <a:latin typeface="Times New Roman" panose="02020603050405020304" pitchFamily="18" charset="0"/>
                <a:cs typeface="Times New Roman" panose="02020603050405020304" pitchFamily="18" charset="0"/>
              </a:rPr>
              <a:t>8</a:t>
            </a:r>
            <a:r>
              <a:rPr lang="en-US" dirty="0">
                <a:solidFill>
                  <a:srgbClr val="00B050"/>
                </a:solidFill>
                <a:latin typeface="Times New Roman" panose="02020603050405020304" pitchFamily="18" charset="0"/>
                <a:cs typeface="Times New Roman" panose="02020603050405020304" pitchFamily="18" charset="0"/>
              </a:rPr>
              <a:t>]}</a:t>
            </a:r>
          </a:p>
        </p:txBody>
      </p:sp>
      <p:pic>
        <p:nvPicPr>
          <p:cNvPr id="98" name="Picture 97">
            <a:extLst/>
          </p:cNvPr>
          <p:cNvPicPr>
            <a:picLocks noChangeAspect="1"/>
          </p:cNvPicPr>
          <p:nvPr/>
        </p:nvPicPr>
        <p:blipFill>
          <a:blip r:embed="rId2"/>
          <a:stretch>
            <a:fillRect/>
          </a:stretch>
        </p:blipFill>
        <p:spPr>
          <a:xfrm>
            <a:off x="7852468" y="6019800"/>
            <a:ext cx="1062931" cy="753768"/>
          </a:xfrm>
          <a:prstGeom prst="rect">
            <a:avLst/>
          </a:prstGeom>
        </p:spPr>
      </p:pic>
      <p:cxnSp>
        <p:nvCxnSpPr>
          <p:cNvPr id="100" name="Straight Connector 99"/>
          <p:cNvCxnSpPr>
            <a:endCxn id="46" idx="1"/>
          </p:cNvCxnSpPr>
          <p:nvPr/>
        </p:nvCxnSpPr>
        <p:spPr>
          <a:xfrm>
            <a:off x="1648234" y="2666164"/>
            <a:ext cx="550206" cy="5233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531240" y="2816140"/>
            <a:ext cx="491675"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.04</a:t>
            </a:r>
          </a:p>
        </p:txBody>
      </p:sp>
      <p:cxnSp>
        <p:nvCxnSpPr>
          <p:cNvPr id="102" name="Straight Connector 101"/>
          <p:cNvCxnSpPr/>
          <p:nvPr/>
        </p:nvCxnSpPr>
        <p:spPr>
          <a:xfrm>
            <a:off x="6378688" y="2664845"/>
            <a:ext cx="550206" cy="5233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261694" y="2814821"/>
            <a:ext cx="491675"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.04</a:t>
            </a:r>
          </a:p>
        </p:txBody>
      </p:sp>
      <p:sp>
        <p:nvSpPr>
          <p:cNvPr id="109" name="Oval 108"/>
          <p:cNvSpPr/>
          <p:nvPr/>
        </p:nvSpPr>
        <p:spPr>
          <a:xfrm>
            <a:off x="2917279" y="4856012"/>
            <a:ext cx="486531" cy="43515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1</a:t>
            </a:r>
          </a:p>
        </p:txBody>
      </p:sp>
      <p:sp>
        <p:nvSpPr>
          <p:cNvPr id="110" name="Oval 109"/>
          <p:cNvSpPr/>
          <p:nvPr/>
        </p:nvSpPr>
        <p:spPr>
          <a:xfrm>
            <a:off x="3710908" y="3991911"/>
            <a:ext cx="486531" cy="4351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2</a:t>
            </a:r>
          </a:p>
        </p:txBody>
      </p:sp>
      <p:sp>
        <p:nvSpPr>
          <p:cNvPr id="111" name="Oval 110"/>
          <p:cNvSpPr/>
          <p:nvPr/>
        </p:nvSpPr>
        <p:spPr>
          <a:xfrm>
            <a:off x="3710908" y="4856012"/>
            <a:ext cx="486531" cy="4351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3</a:t>
            </a:r>
          </a:p>
        </p:txBody>
      </p:sp>
      <p:sp>
        <p:nvSpPr>
          <p:cNvPr id="112" name="Oval 111"/>
          <p:cNvSpPr/>
          <p:nvPr/>
        </p:nvSpPr>
        <p:spPr>
          <a:xfrm>
            <a:off x="3710908" y="5732545"/>
            <a:ext cx="486531" cy="4351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4</a:t>
            </a:r>
          </a:p>
        </p:txBody>
      </p:sp>
      <p:sp>
        <p:nvSpPr>
          <p:cNvPr id="113" name="Oval 112"/>
          <p:cNvSpPr/>
          <p:nvPr/>
        </p:nvSpPr>
        <p:spPr>
          <a:xfrm>
            <a:off x="4503388" y="4862228"/>
            <a:ext cx="486531" cy="4351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6</a:t>
            </a:r>
          </a:p>
        </p:txBody>
      </p:sp>
      <p:sp>
        <p:nvSpPr>
          <p:cNvPr id="114" name="Oval 113"/>
          <p:cNvSpPr/>
          <p:nvPr/>
        </p:nvSpPr>
        <p:spPr>
          <a:xfrm>
            <a:off x="4503388" y="3973144"/>
            <a:ext cx="486531" cy="4351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5</a:t>
            </a:r>
          </a:p>
        </p:txBody>
      </p:sp>
      <p:sp>
        <p:nvSpPr>
          <p:cNvPr id="115" name="Oval 114"/>
          <p:cNvSpPr/>
          <p:nvPr/>
        </p:nvSpPr>
        <p:spPr>
          <a:xfrm>
            <a:off x="5295868" y="4856012"/>
            <a:ext cx="486531" cy="43515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8</a:t>
            </a:r>
          </a:p>
        </p:txBody>
      </p:sp>
      <p:sp>
        <p:nvSpPr>
          <p:cNvPr id="116" name="Oval 115"/>
          <p:cNvSpPr/>
          <p:nvPr/>
        </p:nvSpPr>
        <p:spPr>
          <a:xfrm>
            <a:off x="6088348" y="4877711"/>
            <a:ext cx="486531" cy="4351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9</a:t>
            </a:r>
          </a:p>
        </p:txBody>
      </p:sp>
      <p:sp>
        <p:nvSpPr>
          <p:cNvPr id="117" name="Oval 116"/>
          <p:cNvSpPr/>
          <p:nvPr/>
        </p:nvSpPr>
        <p:spPr>
          <a:xfrm>
            <a:off x="4502239" y="5732545"/>
            <a:ext cx="486531" cy="43515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t>
            </a:r>
            <a:r>
              <a:rPr lang="en-US" sz="1600" b="1" baseline="-10000" dirty="0">
                <a:solidFill>
                  <a:schemeClr val="tx1"/>
                </a:solidFill>
                <a:latin typeface="Times New Roman" panose="02020603050405020304" pitchFamily="18" charset="0"/>
                <a:cs typeface="Times New Roman" panose="02020603050405020304" pitchFamily="18" charset="0"/>
              </a:rPr>
              <a:t>7</a:t>
            </a:r>
          </a:p>
        </p:txBody>
      </p:sp>
      <p:cxnSp>
        <p:nvCxnSpPr>
          <p:cNvPr id="118" name="Straight Connector 117"/>
          <p:cNvCxnSpPr>
            <a:stCxn id="109" idx="0"/>
            <a:endCxn id="110" idx="2"/>
          </p:cNvCxnSpPr>
          <p:nvPr/>
        </p:nvCxnSpPr>
        <p:spPr>
          <a:xfrm flipV="1">
            <a:off x="3160545" y="4209490"/>
            <a:ext cx="550363" cy="64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9" idx="6"/>
            <a:endCxn id="111" idx="2"/>
          </p:cNvCxnSpPr>
          <p:nvPr/>
        </p:nvCxnSpPr>
        <p:spPr>
          <a:xfrm>
            <a:off x="3403810" y="5073591"/>
            <a:ext cx="30709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197438" y="4202687"/>
            <a:ext cx="307098" cy="6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13" idx="2"/>
          </p:cNvCxnSpPr>
          <p:nvPr/>
        </p:nvCxnSpPr>
        <p:spPr>
          <a:xfrm>
            <a:off x="4197438" y="5076699"/>
            <a:ext cx="305950" cy="3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010622" y="5073826"/>
            <a:ext cx="305950" cy="3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204338" y="5947016"/>
            <a:ext cx="305950" cy="3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9" idx="4"/>
            <a:endCxn id="112" idx="2"/>
          </p:cNvCxnSpPr>
          <p:nvPr/>
        </p:nvCxnSpPr>
        <p:spPr>
          <a:xfrm>
            <a:off x="3160545" y="5291170"/>
            <a:ext cx="550363" cy="6589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782399" y="5107782"/>
            <a:ext cx="305950" cy="3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7" idx="6"/>
            <a:endCxn id="115" idx="4"/>
          </p:cNvCxnSpPr>
          <p:nvPr/>
        </p:nvCxnSpPr>
        <p:spPr>
          <a:xfrm flipV="1">
            <a:off x="4988769" y="5291170"/>
            <a:ext cx="550365" cy="6589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371530" y="4863158"/>
            <a:ext cx="368355"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.02</a:t>
            </a:r>
          </a:p>
        </p:txBody>
      </p:sp>
      <p:sp>
        <p:nvSpPr>
          <p:cNvPr id="128" name="TextBox 127"/>
          <p:cNvSpPr txBox="1"/>
          <p:nvPr/>
        </p:nvSpPr>
        <p:spPr>
          <a:xfrm>
            <a:off x="4171530" y="4850069"/>
            <a:ext cx="419204"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.01</a:t>
            </a:r>
          </a:p>
        </p:txBody>
      </p:sp>
      <p:sp>
        <p:nvSpPr>
          <p:cNvPr id="129" name="TextBox 128"/>
          <p:cNvSpPr txBox="1"/>
          <p:nvPr/>
        </p:nvSpPr>
        <p:spPr>
          <a:xfrm>
            <a:off x="4968065" y="4845292"/>
            <a:ext cx="382525"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.01</a:t>
            </a:r>
          </a:p>
        </p:txBody>
      </p:sp>
      <p:sp>
        <p:nvSpPr>
          <p:cNvPr id="130" name="TextBox 129"/>
          <p:cNvSpPr txBox="1"/>
          <p:nvPr/>
        </p:nvSpPr>
        <p:spPr>
          <a:xfrm>
            <a:off x="3430222" y="5447007"/>
            <a:ext cx="357582"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.06</a:t>
            </a:r>
          </a:p>
        </p:txBody>
      </p:sp>
      <p:sp>
        <p:nvSpPr>
          <p:cNvPr id="131" name="TextBox 130"/>
          <p:cNvSpPr txBox="1"/>
          <p:nvPr/>
        </p:nvSpPr>
        <p:spPr>
          <a:xfrm>
            <a:off x="4148847" y="5714693"/>
            <a:ext cx="383376"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.08</a:t>
            </a:r>
          </a:p>
        </p:txBody>
      </p:sp>
      <p:sp>
        <p:nvSpPr>
          <p:cNvPr id="132" name="TextBox 131"/>
          <p:cNvSpPr txBox="1"/>
          <p:nvPr/>
        </p:nvSpPr>
        <p:spPr>
          <a:xfrm>
            <a:off x="4918669" y="5460864"/>
            <a:ext cx="431922"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.03</a:t>
            </a:r>
          </a:p>
        </p:txBody>
      </p:sp>
      <p:sp>
        <p:nvSpPr>
          <p:cNvPr id="133" name="TextBox 132"/>
          <p:cNvSpPr txBox="1"/>
          <p:nvPr/>
        </p:nvSpPr>
        <p:spPr>
          <a:xfrm>
            <a:off x="3159033" y="4339528"/>
            <a:ext cx="370782"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.1</a:t>
            </a:r>
          </a:p>
        </p:txBody>
      </p:sp>
      <p:sp>
        <p:nvSpPr>
          <p:cNvPr id="134" name="TextBox 133"/>
          <p:cNvSpPr txBox="1"/>
          <p:nvPr/>
        </p:nvSpPr>
        <p:spPr>
          <a:xfrm>
            <a:off x="4192860" y="4000300"/>
            <a:ext cx="317428" cy="261610"/>
          </a:xfrm>
          <a:prstGeom prst="rect">
            <a:avLst/>
          </a:prstGeom>
          <a:noFill/>
        </p:spPr>
        <p:txBody>
          <a:bodyPr wrap="square" rtlCol="0">
            <a:spAutoFit/>
          </a:bodyPr>
          <a:lstStyle/>
          <a:p>
            <a:r>
              <a:rPr lang="en-US" sz="1100" b="1"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35" name="TextBox 134"/>
          <p:cNvSpPr txBox="1"/>
          <p:nvPr/>
        </p:nvSpPr>
        <p:spPr>
          <a:xfrm>
            <a:off x="5751438" y="4894418"/>
            <a:ext cx="358762"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.08</a:t>
            </a:r>
          </a:p>
        </p:txBody>
      </p:sp>
      <p:cxnSp>
        <p:nvCxnSpPr>
          <p:cNvPr id="136" name="Straight Connector 135"/>
          <p:cNvCxnSpPr>
            <a:stCxn id="117" idx="0"/>
            <a:endCxn id="113" idx="4"/>
          </p:cNvCxnSpPr>
          <p:nvPr/>
        </p:nvCxnSpPr>
        <p:spPr>
          <a:xfrm flipV="1">
            <a:off x="4745504" y="5297387"/>
            <a:ext cx="1150" cy="435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4439555" y="5386312"/>
            <a:ext cx="393915"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.03</a:t>
            </a:r>
          </a:p>
        </p:txBody>
      </p:sp>
      <p:sp>
        <p:nvSpPr>
          <p:cNvPr id="138" name="TextBox 137"/>
          <p:cNvSpPr txBox="1"/>
          <p:nvPr/>
        </p:nvSpPr>
        <p:spPr>
          <a:xfrm>
            <a:off x="2440378" y="6317979"/>
            <a:ext cx="120051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Cost= .09</a:t>
            </a:r>
          </a:p>
        </p:txBody>
      </p:sp>
      <p:cxnSp>
        <p:nvCxnSpPr>
          <p:cNvPr id="139" name="Straight Connector 138"/>
          <p:cNvCxnSpPr>
            <a:endCxn id="117" idx="1"/>
          </p:cNvCxnSpPr>
          <p:nvPr/>
        </p:nvCxnSpPr>
        <p:spPr>
          <a:xfrm>
            <a:off x="4023284" y="5272927"/>
            <a:ext cx="550206" cy="5233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906290" y="5422903"/>
            <a:ext cx="491675" cy="26161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.04</a:t>
            </a:r>
          </a:p>
        </p:txBody>
      </p:sp>
    </p:spTree>
    <p:extLst>
      <p:ext uri="{BB962C8B-B14F-4D97-AF65-F5344CB8AC3E}">
        <p14:creationId xmlns:p14="http://schemas.microsoft.com/office/powerpoint/2010/main" val="321821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p:txBody>
          <a:bodyPr>
            <a:normAutofit/>
          </a:bodyPr>
          <a:lstStyle/>
          <a:p>
            <a:pPr>
              <a:buClr>
                <a:srgbClr val="002060"/>
              </a:buClr>
            </a:pPr>
            <a:r>
              <a:rPr lang="en-US" sz="2800" dirty="0">
                <a:latin typeface="Times New Roman" panose="02020603050405020304" pitchFamily="18" charset="0"/>
                <a:cs typeface="Times New Roman" panose="02020603050405020304" pitchFamily="18" charset="0"/>
              </a:rPr>
              <a:t>Introduction</a:t>
            </a:r>
          </a:p>
          <a:p>
            <a:pPr>
              <a:buClr>
                <a:srgbClr val="002060"/>
              </a:buClr>
            </a:pPr>
            <a:r>
              <a:rPr lang="en-US" sz="2800" dirty="0">
                <a:latin typeface="Times New Roman" panose="02020603050405020304" pitchFamily="18" charset="0"/>
                <a:cs typeface="Times New Roman" panose="02020603050405020304" pitchFamily="18" charset="0"/>
              </a:rPr>
              <a:t>Objective</a:t>
            </a:r>
          </a:p>
          <a:p>
            <a:pPr>
              <a:buClr>
                <a:srgbClr val="002060"/>
              </a:buClr>
            </a:pPr>
            <a:r>
              <a:rPr lang="en-US" sz="2800" dirty="0">
                <a:latin typeface="Times New Roman" panose="02020603050405020304" pitchFamily="18" charset="0"/>
                <a:cs typeface="Times New Roman" panose="02020603050405020304" pitchFamily="18" charset="0"/>
              </a:rPr>
              <a:t>Contribution</a:t>
            </a:r>
          </a:p>
          <a:p>
            <a:r>
              <a:rPr lang="en-US" sz="2800" dirty="0">
                <a:latin typeface="Times New Roman" panose="02020603050405020304" pitchFamily="18" charset="0"/>
                <a:cs typeface="Times New Roman" panose="02020603050405020304" pitchFamily="18" charset="0"/>
              </a:rPr>
              <a:t>Comprehension Engine</a:t>
            </a:r>
          </a:p>
          <a:p>
            <a:pPr lvl="1">
              <a:buClr>
                <a:srgbClr val="002060"/>
              </a:buClr>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Knowledge Induction Process</a:t>
            </a:r>
          </a:p>
          <a:p>
            <a:pPr lvl="1">
              <a:buClr>
                <a:srgbClr val="002060"/>
              </a:buClr>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Knowledge Distillation Process</a:t>
            </a:r>
          </a:p>
          <a:p>
            <a:pPr>
              <a:buClr>
                <a:srgbClr val="002060"/>
              </a:buClr>
            </a:pPr>
            <a:r>
              <a:rPr lang="en-US" sz="2800" dirty="0">
                <a:latin typeface="Times New Roman" panose="02020603050405020304" pitchFamily="18" charset="0"/>
                <a:cs typeface="Times New Roman" panose="02020603050405020304" pitchFamily="18" charset="0"/>
              </a:rPr>
              <a:t>Experiment and Results</a:t>
            </a:r>
          </a:p>
          <a:p>
            <a:pPr>
              <a:buClr>
                <a:srgbClr val="002060"/>
              </a:buClr>
            </a:pPr>
            <a:r>
              <a:rPr lang="en-US" sz="2800" dirty="0">
                <a:latin typeface="Times New Roman" panose="02020603050405020304" pitchFamily="18" charset="0"/>
                <a:cs typeface="Times New Roman" panose="02020603050405020304" pitchFamily="18" charset="0"/>
              </a:rPr>
              <a:t>Conclusion and Future work</a:t>
            </a:r>
          </a:p>
        </p:txBody>
      </p:sp>
      <p:sp>
        <p:nvSpPr>
          <p:cNvPr id="4" name="Slide Number Placeholder 3"/>
          <p:cNvSpPr>
            <a:spLocks noGrp="1"/>
          </p:cNvSpPr>
          <p:nvPr>
            <p:ph type="sldNum" sz="quarter" idx="12"/>
          </p:nvPr>
        </p:nvSpPr>
        <p:spPr/>
        <p:txBody>
          <a:bodyPr/>
          <a:lstStyle/>
          <a:p>
            <a:fld id="{1CE12D2B-AB60-4C44-ABD4-DDC7531C4A81}" type="slidenum">
              <a:rPr lang="en-US" smtClean="0"/>
              <a:t>2</a:t>
            </a:fld>
            <a:endParaRPr lang="en-US"/>
          </a:p>
        </p:txBody>
      </p:sp>
      <p:pic>
        <p:nvPicPr>
          <p:cNvPr id="5" name="Picture 4">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10791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Induction Process</a:t>
            </a:r>
            <a:endParaRPr lang="en-US" dirty="0"/>
          </a:p>
        </p:txBody>
      </p:sp>
      <p:sp>
        <p:nvSpPr>
          <p:cNvPr id="3" name="Content Placeholder 2"/>
          <p:cNvSpPr>
            <a:spLocks noGrp="1"/>
          </p:cNvSpPr>
          <p:nvPr>
            <p:ph idx="1"/>
          </p:nvPr>
        </p:nvSpPr>
        <p:spPr/>
        <p:txBody>
          <a:bodyPr/>
          <a:lstStyle/>
          <a:p>
            <a:pPr marL="457200" indent="-457200">
              <a:buClr>
                <a:srgbClr val="002060"/>
              </a:buClr>
              <a:buFont typeface="+mj-lt"/>
              <a:buAutoNum type="arabicPeriod" startAt="2"/>
            </a:pPr>
            <a:r>
              <a:rPr lang="en-US" dirty="0">
                <a:solidFill>
                  <a:srgbClr val="FF0000"/>
                </a:solidFill>
                <a:latin typeface="Times New Roman" panose="02020603050405020304" pitchFamily="18" charset="0"/>
                <a:cs typeface="Times New Roman" panose="02020603050405020304" pitchFamily="18" charset="0"/>
              </a:rPr>
              <a:t>Reference Consultation:</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marL="548640" lvl="2" indent="0">
              <a:buNone/>
            </a:pPr>
            <a:r>
              <a:rPr lang="en-US" sz="2400" dirty="0">
                <a:solidFill>
                  <a:srgbClr val="002060"/>
                </a:solidFill>
                <a:latin typeface="Times New Roman" panose="02020603050405020304" pitchFamily="18" charset="0"/>
                <a:cs typeface="Times New Roman" panose="02020603050405020304" pitchFamily="18" charset="0"/>
              </a:rPr>
              <a:t>2.2. </a:t>
            </a:r>
            <a:r>
              <a:rPr lang="en-US" sz="2400" dirty="0">
                <a:solidFill>
                  <a:srgbClr val="FF0000"/>
                </a:solidFill>
                <a:latin typeface="Times New Roman" panose="02020603050405020304" pitchFamily="18" charset="0"/>
                <a:cs typeface="Times New Roman" panose="02020603050405020304" pitchFamily="18" charset="0"/>
              </a:rPr>
              <a:t>Extracting knowledge from Ontology Engine</a:t>
            </a:r>
          </a:p>
          <a:p>
            <a:pPr lvl="2" algn="just">
              <a:buFont typeface="Wingdings" panose="05000000000000000000" pitchFamily="2" charset="2"/>
              <a:buChar char="ü"/>
            </a:pPr>
            <a:r>
              <a:rPr lang="en-US" sz="2000" i="1" dirty="0">
                <a:latin typeface="Times New Roman" panose="02020603050405020304" pitchFamily="18" charset="0"/>
                <a:cs typeface="Times New Roman" panose="02020603050405020304" pitchFamily="18" charset="0"/>
              </a:rPr>
              <a:t>OE-Knowledge-Paths function KP</a:t>
            </a:r>
            <a:r>
              <a:rPr lang="en-US" sz="2000" i="1" baseline="-25000" dirty="0">
                <a:latin typeface="Times New Roman" panose="02020603050405020304" pitchFamily="18" charset="0"/>
                <a:cs typeface="Times New Roman" panose="02020603050405020304" pitchFamily="18" charset="0"/>
              </a:rPr>
              <a:t>OE</a:t>
            </a:r>
            <a:r>
              <a:rPr lang="en-US" sz="2000"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provides knowledge about the ontology engine associations between each pair of concepts.</a:t>
            </a:r>
          </a:p>
          <a:p>
            <a:pPr marL="731520" lvl="1" indent="-457200">
              <a:buFont typeface="+mj-lt"/>
              <a:buAutoNum type="arabicPeriod" startAt="2"/>
            </a:pPr>
            <a:endParaRPr lang="en-US" dirty="0">
              <a:solidFill>
                <a:srgbClr val="FF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20</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47001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0" y="457200"/>
            <a:ext cx="5335226" cy="6858000"/>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21</a:t>
            </a:fld>
            <a:endParaRPr lang="en-US"/>
          </a:p>
        </p:txBody>
      </p:sp>
      <p:pic>
        <p:nvPicPr>
          <p:cNvPr id="4" name="Picture 3">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229018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3400"/>
          </a:xfrm>
        </p:spPr>
        <p:txBody>
          <a:bodyPr/>
          <a:lstStyle/>
          <a:p>
            <a:pPr algn="just"/>
            <a:r>
              <a:rPr lang="en-US" dirty="0">
                <a:latin typeface="Times New Roman" panose="02020603050405020304" pitchFamily="18" charset="0"/>
                <a:cs typeface="Times New Roman" panose="02020603050405020304" pitchFamily="18" charset="0"/>
              </a:rPr>
              <a:t>Consider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“country‟ and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=‟group‟, α = 4. </a:t>
            </a:r>
          </a:p>
        </p:txBody>
      </p:sp>
      <p:sp>
        <p:nvSpPr>
          <p:cNvPr id="4" name="Slide Number Placeholder 3"/>
          <p:cNvSpPr>
            <a:spLocks noGrp="1"/>
          </p:cNvSpPr>
          <p:nvPr>
            <p:ph type="sldNum" sz="quarter" idx="12"/>
          </p:nvPr>
        </p:nvSpPr>
        <p:spPr/>
        <p:txBody>
          <a:bodyPr/>
          <a:lstStyle/>
          <a:p>
            <a:fld id="{1CE12D2B-AB60-4C44-ABD4-DDC7531C4A81}" type="slidenum">
              <a:rPr lang="en-US" smtClean="0"/>
              <a:t>22</a:t>
            </a:fld>
            <a:endParaRPr lang="en-US"/>
          </a:p>
        </p:txBody>
      </p:sp>
      <p:pic>
        <p:nvPicPr>
          <p:cNvPr id="5" name="Picture 4"/>
          <p:cNvPicPr>
            <a:picLocks noChangeAspect="1"/>
          </p:cNvPicPr>
          <p:nvPr/>
        </p:nvPicPr>
        <p:blipFill>
          <a:blip r:embed="rId2"/>
          <a:stretch>
            <a:fillRect/>
          </a:stretch>
        </p:blipFill>
        <p:spPr>
          <a:xfrm>
            <a:off x="1676399" y="1524000"/>
            <a:ext cx="5176459" cy="4038600"/>
          </a:xfrm>
          <a:prstGeom prst="rect">
            <a:avLst/>
          </a:prstGeom>
        </p:spPr>
      </p:pic>
      <p:sp>
        <p:nvSpPr>
          <p:cNvPr id="6" name="Rectangle 5"/>
          <p:cNvSpPr/>
          <p:nvPr/>
        </p:nvSpPr>
        <p:spPr>
          <a:xfrm>
            <a:off x="490536" y="5943600"/>
            <a:ext cx="8196264"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knowledge path returned by the algorithm is: </a:t>
            </a:r>
          </a:p>
          <a:p>
            <a:r>
              <a:rPr lang="en-US" sz="2000" b="1" dirty="0">
                <a:solidFill>
                  <a:srgbClr val="00B050"/>
                </a:solidFill>
                <a:latin typeface="Times New Roman" panose="02020603050405020304" pitchFamily="18" charset="0"/>
                <a:cs typeface="Times New Roman" panose="02020603050405020304" pitchFamily="18" charset="0"/>
              </a:rPr>
              <a:t>country</a:t>
            </a:r>
            <a:r>
              <a:rPr lang="en-US" sz="2000" dirty="0">
                <a:solidFill>
                  <a:srgbClr val="00B050"/>
                </a:solidFill>
                <a:latin typeface="Times New Roman" panose="02020603050405020304" pitchFamily="18" charset="0"/>
                <a:cs typeface="Times New Roman" panose="02020603050405020304" pitchFamily="18" charset="0"/>
              </a:rPr>
              <a:t> (hyponym) </a:t>
            </a:r>
            <a:r>
              <a:rPr lang="en-US" sz="2000" b="1" dirty="0">
                <a:solidFill>
                  <a:srgbClr val="00B050"/>
                </a:solidFill>
                <a:latin typeface="Times New Roman" panose="02020603050405020304" pitchFamily="18" charset="0"/>
                <a:cs typeface="Times New Roman" panose="02020603050405020304" pitchFamily="18" charset="0"/>
              </a:rPr>
              <a:t>people</a:t>
            </a:r>
            <a:r>
              <a:rPr lang="en-US" sz="2000" dirty="0">
                <a:solidFill>
                  <a:srgbClr val="00B050"/>
                </a:solidFill>
                <a:latin typeface="Times New Roman" panose="02020603050405020304" pitchFamily="18" charset="0"/>
                <a:cs typeface="Times New Roman" panose="02020603050405020304" pitchFamily="18" charset="0"/>
              </a:rPr>
              <a:t> (hyponym) </a:t>
            </a:r>
            <a:r>
              <a:rPr lang="en-US" sz="2000" b="1" dirty="0">
                <a:solidFill>
                  <a:srgbClr val="00B050"/>
                </a:solidFill>
                <a:latin typeface="Times New Roman" panose="02020603050405020304" pitchFamily="18" charset="0"/>
                <a:cs typeface="Times New Roman" panose="02020603050405020304" pitchFamily="18" charset="0"/>
              </a:rPr>
              <a:t>group</a:t>
            </a:r>
            <a:r>
              <a:rPr lang="en-US" sz="2000" dirty="0">
                <a:solidFill>
                  <a:srgbClr val="00B050"/>
                </a:solidFill>
                <a:latin typeface="Times New Roman" panose="02020603050405020304" pitchFamily="18" charset="0"/>
                <a:cs typeface="Times New Roman" panose="02020603050405020304" pitchFamily="18" charset="0"/>
              </a:rPr>
              <a:t> </a:t>
            </a:r>
          </a:p>
        </p:txBody>
      </p:sp>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561438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p:cNvSpPr/>
          <p:nvPr/>
        </p:nvSpPr>
        <p:spPr>
          <a:xfrm>
            <a:off x="1264918" y="411480"/>
            <a:ext cx="501435" cy="457200"/>
          </a:xfrm>
          <a:prstGeom prst="flowChartDocumen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LTX</a:t>
            </a:r>
          </a:p>
        </p:txBody>
      </p:sp>
      <p:sp>
        <p:nvSpPr>
          <p:cNvPr id="6" name="Flowchart: Document 5"/>
          <p:cNvSpPr/>
          <p:nvPr/>
        </p:nvSpPr>
        <p:spPr>
          <a:xfrm>
            <a:off x="4339806" y="422005"/>
            <a:ext cx="609600" cy="457200"/>
          </a:xfrm>
          <a:prstGeom prst="flowChartDocumen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RTX</a:t>
            </a:r>
            <a:r>
              <a:rPr lang="en-US" sz="1100" b="1" baseline="-25000" dirty="0">
                <a:solidFill>
                  <a:schemeClr val="tx1"/>
                </a:solidFill>
                <a:latin typeface="Times New Roman" panose="02020603050405020304" pitchFamily="18" charset="0"/>
                <a:cs typeface="Times New Roman" panose="02020603050405020304" pitchFamily="18" charset="0"/>
              </a:rPr>
              <a:t>1</a:t>
            </a:r>
          </a:p>
        </p:txBody>
      </p:sp>
      <p:sp>
        <p:nvSpPr>
          <p:cNvPr id="7" name="Flowchart: Magnetic Disk 6"/>
          <p:cNvSpPr/>
          <p:nvPr/>
        </p:nvSpPr>
        <p:spPr>
          <a:xfrm>
            <a:off x="7200900" y="419100"/>
            <a:ext cx="838200" cy="495300"/>
          </a:xfrm>
          <a:prstGeom prst="flowChartMagneticDisk">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OE</a:t>
            </a:r>
          </a:p>
        </p:txBody>
      </p:sp>
      <p:pic>
        <p:nvPicPr>
          <p:cNvPr id="8" name="Picture 7"/>
          <p:cNvPicPr>
            <a:picLocks noChangeAspect="1"/>
          </p:cNvPicPr>
          <p:nvPr/>
        </p:nvPicPr>
        <p:blipFill>
          <a:blip r:embed="rId3"/>
          <a:stretch>
            <a:fillRect/>
          </a:stretch>
        </p:blipFill>
        <p:spPr>
          <a:xfrm>
            <a:off x="426720" y="3048000"/>
            <a:ext cx="2468880" cy="1482254"/>
          </a:xfrm>
          <a:prstGeom prst="rect">
            <a:avLst/>
          </a:prstGeom>
        </p:spPr>
      </p:pic>
      <p:pic>
        <p:nvPicPr>
          <p:cNvPr id="9" name="Picture 8"/>
          <p:cNvPicPr>
            <a:picLocks noChangeAspect="1"/>
          </p:cNvPicPr>
          <p:nvPr/>
        </p:nvPicPr>
        <p:blipFill>
          <a:blip r:embed="rId4"/>
          <a:stretch>
            <a:fillRect/>
          </a:stretch>
        </p:blipFill>
        <p:spPr>
          <a:xfrm>
            <a:off x="3831074" y="1844383"/>
            <a:ext cx="1679439" cy="1737360"/>
          </a:xfrm>
          <a:prstGeom prst="rect">
            <a:avLst/>
          </a:prstGeom>
        </p:spPr>
      </p:pic>
      <p:sp>
        <p:nvSpPr>
          <p:cNvPr id="12" name="Oval 11"/>
          <p:cNvSpPr/>
          <p:nvPr/>
        </p:nvSpPr>
        <p:spPr>
          <a:xfrm>
            <a:off x="1154058" y="1554379"/>
            <a:ext cx="677438" cy="457200"/>
          </a:xfrm>
          <a:prstGeom prst="ellips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latin typeface="Times New Roman" panose="02020603050405020304" pitchFamily="18" charset="0"/>
                <a:cs typeface="Times New Roman" panose="02020603050405020304" pitchFamily="18" charset="0"/>
              </a:rPr>
              <a:t>KG( )</a:t>
            </a:r>
          </a:p>
        </p:txBody>
      </p:sp>
      <p:sp>
        <p:nvSpPr>
          <p:cNvPr id="17" name="Arrow: Down 16"/>
          <p:cNvSpPr/>
          <p:nvPr/>
        </p:nvSpPr>
        <p:spPr>
          <a:xfrm>
            <a:off x="1469918" y="914400"/>
            <a:ext cx="45719"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p:cNvSpPr/>
          <p:nvPr/>
        </p:nvSpPr>
        <p:spPr>
          <a:xfrm>
            <a:off x="1447058" y="2103019"/>
            <a:ext cx="45719"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01117" y="1115413"/>
            <a:ext cx="677438" cy="457200"/>
          </a:xfrm>
          <a:prstGeom prst="ellips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latin typeface="Times New Roman" panose="02020603050405020304" pitchFamily="18" charset="0"/>
                <a:cs typeface="Times New Roman" panose="02020603050405020304" pitchFamily="18" charset="0"/>
              </a:rPr>
              <a:t>KG( )</a:t>
            </a:r>
          </a:p>
        </p:txBody>
      </p:sp>
      <p:sp>
        <p:nvSpPr>
          <p:cNvPr id="20" name="Arrow: Down 19"/>
          <p:cNvSpPr/>
          <p:nvPr/>
        </p:nvSpPr>
        <p:spPr>
          <a:xfrm>
            <a:off x="4594923" y="929640"/>
            <a:ext cx="45719"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p:cNvSpPr/>
          <p:nvPr/>
        </p:nvSpPr>
        <p:spPr>
          <a:xfrm>
            <a:off x="4594922" y="1676400"/>
            <a:ext cx="45719"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p:cNvSpPr/>
          <p:nvPr/>
        </p:nvSpPr>
        <p:spPr>
          <a:xfrm>
            <a:off x="4617781" y="3611509"/>
            <a:ext cx="45719"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p:cNvSpPr/>
          <p:nvPr/>
        </p:nvSpPr>
        <p:spPr>
          <a:xfrm>
            <a:off x="4642670" y="4342428"/>
            <a:ext cx="45719"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311519" y="3796507"/>
            <a:ext cx="685800" cy="457200"/>
          </a:xfrm>
          <a:prstGeom prst="ellips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i="1" dirty="0">
              <a:solidFill>
                <a:schemeClr val="tx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4330354" y="3894054"/>
            <a:ext cx="616479" cy="400110"/>
          </a:xfrm>
          <a:prstGeom prst="rect">
            <a:avLst/>
          </a:prstGeom>
          <a:noFill/>
        </p:spPr>
        <p:txBody>
          <a:bodyPr wrap="square" rtlCol="0">
            <a:spAutoFit/>
          </a:bodyPr>
          <a:lstStyle/>
          <a:p>
            <a:r>
              <a:rPr lang="en-US" sz="1000" b="1" i="1" dirty="0">
                <a:latin typeface="Times New Roman" panose="02020603050405020304" pitchFamily="18" charset="0"/>
                <a:cs typeface="Times New Roman" panose="02020603050405020304" pitchFamily="18" charset="0"/>
              </a:rPr>
              <a:t>TTST( )</a:t>
            </a:r>
          </a:p>
          <a:p>
            <a:endParaRPr lang="en-US" sz="1000" dirty="0"/>
          </a:p>
        </p:txBody>
      </p:sp>
      <p:cxnSp>
        <p:nvCxnSpPr>
          <p:cNvPr id="33" name="Straight Connector 32"/>
          <p:cNvCxnSpPr/>
          <p:nvPr/>
        </p:nvCxnSpPr>
        <p:spPr>
          <a:xfrm>
            <a:off x="3124200" y="411480"/>
            <a:ext cx="0" cy="644652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48400" y="393805"/>
            <a:ext cx="0" cy="644652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7239000" y="1403410"/>
            <a:ext cx="685800" cy="517539"/>
            <a:chOff x="7239000" y="1403410"/>
            <a:chExt cx="685800" cy="517539"/>
          </a:xfrm>
        </p:grpSpPr>
        <p:sp>
          <p:nvSpPr>
            <p:cNvPr id="35" name="Oval 34"/>
            <p:cNvSpPr/>
            <p:nvPr/>
          </p:nvSpPr>
          <p:spPr>
            <a:xfrm>
              <a:off x="7239000" y="1403410"/>
              <a:ext cx="685800" cy="457200"/>
            </a:xfrm>
            <a:prstGeom prst="ellips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i="1" dirty="0">
                <a:solidFill>
                  <a:schemeClr val="tx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7260378" y="1490062"/>
              <a:ext cx="643043" cy="430887"/>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KP</a:t>
              </a:r>
              <a:r>
                <a:rPr lang="en-US" sz="1100" b="1" i="1" baseline="-25000" dirty="0">
                  <a:latin typeface="Times New Roman" panose="02020603050405020304" pitchFamily="18" charset="0"/>
                  <a:cs typeface="Times New Roman" panose="02020603050405020304" pitchFamily="18" charset="0"/>
                </a:rPr>
                <a:t>OE</a:t>
              </a:r>
              <a:r>
                <a:rPr lang="en-US" sz="1100" b="1" i="1" dirty="0">
                  <a:latin typeface="Times New Roman" panose="02020603050405020304" pitchFamily="18" charset="0"/>
                  <a:cs typeface="Times New Roman" panose="02020603050405020304" pitchFamily="18" charset="0"/>
                </a:rPr>
                <a:t>( )</a:t>
              </a:r>
            </a:p>
            <a:p>
              <a:endParaRPr lang="en-US" sz="1100" dirty="0"/>
            </a:p>
          </p:txBody>
        </p:sp>
      </p:grpSp>
      <p:sp>
        <p:nvSpPr>
          <p:cNvPr id="37" name="Arrow: Down 36"/>
          <p:cNvSpPr/>
          <p:nvPr/>
        </p:nvSpPr>
        <p:spPr>
          <a:xfrm>
            <a:off x="7574281" y="968139"/>
            <a:ext cx="45719"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p:cNvSpPr/>
          <p:nvPr/>
        </p:nvSpPr>
        <p:spPr>
          <a:xfrm>
            <a:off x="7574281" y="1967335"/>
            <a:ext cx="45719"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c 62"/>
          <p:cNvSpPr/>
          <p:nvPr/>
        </p:nvSpPr>
        <p:spPr>
          <a:xfrm rot="10800000">
            <a:off x="1627809" y="3429000"/>
            <a:ext cx="3858590" cy="2645564"/>
          </a:xfrm>
          <a:prstGeom prst="arc">
            <a:avLst/>
          </a:prstGeom>
          <a:ln w="19050">
            <a:prstDash val="dash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Arc 66"/>
          <p:cNvSpPr/>
          <p:nvPr/>
        </p:nvSpPr>
        <p:spPr>
          <a:xfrm rot="10646771">
            <a:off x="1931319" y="2663594"/>
            <a:ext cx="5934757" cy="2768160"/>
          </a:xfrm>
          <a:prstGeom prst="arc">
            <a:avLst>
              <a:gd name="adj1" fmla="val 11746336"/>
              <a:gd name="adj2" fmla="val 21111071"/>
            </a:avLst>
          </a:prstGeom>
          <a:ln w="19050">
            <a:prstDash val="dash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3" name="Picture 72"/>
          <p:cNvPicPr>
            <a:picLocks noChangeAspect="1"/>
          </p:cNvPicPr>
          <p:nvPr/>
        </p:nvPicPr>
        <p:blipFill>
          <a:blip r:embed="rId5"/>
          <a:stretch>
            <a:fillRect/>
          </a:stretch>
        </p:blipFill>
        <p:spPr>
          <a:xfrm>
            <a:off x="417495" y="3048926"/>
            <a:ext cx="2471966" cy="1481328"/>
          </a:xfrm>
          <a:prstGeom prst="rect">
            <a:avLst/>
          </a:prstGeom>
        </p:spPr>
      </p:pic>
      <p:pic>
        <p:nvPicPr>
          <p:cNvPr id="74" name="Picture 73"/>
          <p:cNvPicPr>
            <a:picLocks noChangeAspect="1"/>
          </p:cNvPicPr>
          <p:nvPr/>
        </p:nvPicPr>
        <p:blipFill>
          <a:blip r:embed="rId6"/>
          <a:stretch>
            <a:fillRect/>
          </a:stretch>
        </p:blipFill>
        <p:spPr>
          <a:xfrm>
            <a:off x="3844868" y="4533567"/>
            <a:ext cx="1665645" cy="1737360"/>
          </a:xfrm>
          <a:prstGeom prst="rect">
            <a:avLst/>
          </a:prstGeom>
        </p:spPr>
      </p:pic>
      <p:grpSp>
        <p:nvGrpSpPr>
          <p:cNvPr id="75" name="Group 74"/>
          <p:cNvGrpSpPr/>
          <p:nvPr/>
        </p:nvGrpSpPr>
        <p:grpSpPr>
          <a:xfrm>
            <a:off x="3844868" y="4533567"/>
            <a:ext cx="1665645" cy="1737360"/>
            <a:chOff x="9170436" y="4223123"/>
            <a:chExt cx="1647693" cy="1737360"/>
          </a:xfrm>
        </p:grpSpPr>
        <p:pic>
          <p:nvPicPr>
            <p:cNvPr id="41" name="Picture 40"/>
            <p:cNvPicPr>
              <a:picLocks noChangeAspect="1"/>
            </p:cNvPicPr>
            <p:nvPr/>
          </p:nvPicPr>
          <p:blipFill>
            <a:blip r:embed="rId4">
              <a:duotone>
                <a:schemeClr val="bg2">
                  <a:shade val="45000"/>
                  <a:satMod val="135000"/>
                </a:schemeClr>
                <a:prstClr val="white"/>
              </a:duotone>
            </a:blip>
            <a:stretch>
              <a:fillRect/>
            </a:stretch>
          </p:blipFill>
          <p:spPr>
            <a:xfrm>
              <a:off x="9170436" y="4223123"/>
              <a:ext cx="1647693" cy="1737360"/>
            </a:xfrm>
            <a:prstGeom prst="rect">
              <a:avLst/>
            </a:prstGeom>
          </p:spPr>
        </p:pic>
        <p:pic>
          <p:nvPicPr>
            <p:cNvPr id="69" name="Picture 68"/>
            <p:cNvPicPr>
              <a:picLocks noChangeAspect="1"/>
            </p:cNvPicPr>
            <p:nvPr/>
          </p:nvPicPr>
          <p:blipFill>
            <a:blip r:embed="rId7"/>
            <a:stretch>
              <a:fillRect/>
            </a:stretch>
          </p:blipFill>
          <p:spPr>
            <a:xfrm>
              <a:off x="9221002" y="4379494"/>
              <a:ext cx="1232374" cy="895781"/>
            </a:xfrm>
            <a:prstGeom prst="rect">
              <a:avLst/>
            </a:prstGeom>
          </p:spPr>
        </p:pic>
      </p:grpSp>
      <p:pic>
        <p:nvPicPr>
          <p:cNvPr id="76" name="Picture 75"/>
          <p:cNvPicPr>
            <a:picLocks noChangeAspect="1"/>
          </p:cNvPicPr>
          <p:nvPr/>
        </p:nvPicPr>
        <p:blipFill>
          <a:blip r:embed="rId8"/>
          <a:stretch>
            <a:fillRect/>
          </a:stretch>
        </p:blipFill>
        <p:spPr>
          <a:xfrm>
            <a:off x="419309" y="3048463"/>
            <a:ext cx="2471966" cy="1481328"/>
          </a:xfrm>
          <a:prstGeom prst="rect">
            <a:avLst/>
          </a:prstGeom>
        </p:spPr>
      </p:pic>
      <p:pic>
        <p:nvPicPr>
          <p:cNvPr id="79" name="Picture 78"/>
          <p:cNvPicPr>
            <a:picLocks noChangeAspect="1"/>
          </p:cNvPicPr>
          <p:nvPr/>
        </p:nvPicPr>
        <p:blipFill>
          <a:blip r:embed="rId9"/>
          <a:stretch>
            <a:fillRect/>
          </a:stretch>
        </p:blipFill>
        <p:spPr>
          <a:xfrm>
            <a:off x="6530004" y="2559128"/>
            <a:ext cx="2464408" cy="1472184"/>
          </a:xfrm>
          <a:prstGeom prst="rect">
            <a:avLst/>
          </a:prstGeom>
        </p:spPr>
      </p:pic>
      <p:pic>
        <p:nvPicPr>
          <p:cNvPr id="80" name="Picture 79"/>
          <p:cNvPicPr>
            <a:picLocks noChangeAspect="1"/>
          </p:cNvPicPr>
          <p:nvPr/>
        </p:nvPicPr>
        <p:blipFill>
          <a:blip r:embed="rId10"/>
          <a:stretch>
            <a:fillRect/>
          </a:stretch>
        </p:blipFill>
        <p:spPr>
          <a:xfrm>
            <a:off x="413662" y="3048463"/>
            <a:ext cx="2471966" cy="1481328"/>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23</a:t>
            </a:fld>
            <a:endParaRPr lang="en-US"/>
          </a:p>
        </p:txBody>
      </p:sp>
      <p:sp>
        <p:nvSpPr>
          <p:cNvPr id="3" name="TextBox 2"/>
          <p:cNvSpPr txBox="1"/>
          <p:nvPr/>
        </p:nvSpPr>
        <p:spPr>
          <a:xfrm>
            <a:off x="304800" y="4876800"/>
            <a:ext cx="7620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IKG</a:t>
            </a:r>
            <a:r>
              <a:rPr lang="en-US" baseline="-25000"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245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7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7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9" presetClass="emph" presetSubtype="0" grpId="1" nodeType="clickEffect">
                                  <p:stCondLst>
                                    <p:cond delay="0"/>
                                  </p:stCondLst>
                                  <p:childTnLst>
                                    <p:set>
                                      <p:cBhvr>
                                        <p:cTn id="82" dur="indefinite"/>
                                        <p:tgtEl>
                                          <p:spTgt spid="6"/>
                                        </p:tgtEl>
                                        <p:attrNameLst>
                                          <p:attrName>style.opacity</p:attrName>
                                        </p:attrNameLst>
                                      </p:cBhvr>
                                      <p:to>
                                        <p:strVal val="0.25"/>
                                      </p:to>
                                    </p:set>
                                    <p:animEffect filter="image" prLst="opacity: 0.25">
                                      <p:cBhvr rctx="IE">
                                        <p:cTn id="83" dur="indefinite"/>
                                        <p:tgtEl>
                                          <p:spTgt spid="6"/>
                                        </p:tgtEl>
                                      </p:cBhvr>
                                    </p:animEffect>
                                  </p:childTnLst>
                                </p:cTn>
                              </p:par>
                              <p:par>
                                <p:cTn id="84" presetID="9" presetClass="emph" presetSubtype="0" grpId="1" nodeType="withEffect">
                                  <p:stCondLst>
                                    <p:cond delay="0"/>
                                  </p:stCondLst>
                                  <p:childTnLst>
                                    <p:set>
                                      <p:cBhvr>
                                        <p:cTn id="85" dur="indefinite"/>
                                        <p:tgtEl>
                                          <p:spTgt spid="20"/>
                                        </p:tgtEl>
                                        <p:attrNameLst>
                                          <p:attrName>style.opacity</p:attrName>
                                        </p:attrNameLst>
                                      </p:cBhvr>
                                      <p:to>
                                        <p:strVal val="0.25"/>
                                      </p:to>
                                    </p:set>
                                    <p:animEffect filter="image" prLst="opacity: 0.25">
                                      <p:cBhvr rctx="IE">
                                        <p:cTn id="86" dur="indefinite"/>
                                        <p:tgtEl>
                                          <p:spTgt spid="20"/>
                                        </p:tgtEl>
                                      </p:cBhvr>
                                    </p:animEffect>
                                  </p:childTnLst>
                                </p:cTn>
                              </p:par>
                              <p:par>
                                <p:cTn id="87" presetID="9" presetClass="emph" presetSubtype="0" grpId="1" nodeType="withEffect">
                                  <p:stCondLst>
                                    <p:cond delay="0"/>
                                  </p:stCondLst>
                                  <p:childTnLst>
                                    <p:set>
                                      <p:cBhvr>
                                        <p:cTn id="88" dur="indefinite"/>
                                        <p:tgtEl>
                                          <p:spTgt spid="19"/>
                                        </p:tgtEl>
                                        <p:attrNameLst>
                                          <p:attrName>style.opacity</p:attrName>
                                        </p:attrNameLst>
                                      </p:cBhvr>
                                      <p:to>
                                        <p:strVal val="0.25"/>
                                      </p:to>
                                    </p:set>
                                    <p:animEffect filter="image" prLst="opacity: 0.25">
                                      <p:cBhvr rctx="IE">
                                        <p:cTn id="89" dur="indefinite"/>
                                        <p:tgtEl>
                                          <p:spTgt spid="19"/>
                                        </p:tgtEl>
                                      </p:cBhvr>
                                    </p:animEffect>
                                  </p:childTnLst>
                                </p:cTn>
                              </p:par>
                              <p:par>
                                <p:cTn id="90" presetID="9" presetClass="emph" presetSubtype="0" grpId="1" nodeType="withEffect">
                                  <p:stCondLst>
                                    <p:cond delay="0"/>
                                  </p:stCondLst>
                                  <p:childTnLst>
                                    <p:set>
                                      <p:cBhvr>
                                        <p:cTn id="91" dur="indefinite"/>
                                        <p:tgtEl>
                                          <p:spTgt spid="21"/>
                                        </p:tgtEl>
                                        <p:attrNameLst>
                                          <p:attrName>style.opacity</p:attrName>
                                        </p:attrNameLst>
                                      </p:cBhvr>
                                      <p:to>
                                        <p:strVal val="0.25"/>
                                      </p:to>
                                    </p:set>
                                    <p:animEffect filter="image" prLst="opacity: 0.25">
                                      <p:cBhvr rctx="IE">
                                        <p:cTn id="92" dur="indefinite"/>
                                        <p:tgtEl>
                                          <p:spTgt spid="21"/>
                                        </p:tgtEl>
                                      </p:cBhvr>
                                    </p:animEffect>
                                  </p:childTnLst>
                                </p:cTn>
                              </p:par>
                              <p:par>
                                <p:cTn id="93" presetID="9" presetClass="emph" presetSubtype="0" nodeType="withEffect">
                                  <p:stCondLst>
                                    <p:cond delay="0"/>
                                  </p:stCondLst>
                                  <p:childTnLst>
                                    <p:set>
                                      <p:cBhvr>
                                        <p:cTn id="94" dur="indefinite"/>
                                        <p:tgtEl>
                                          <p:spTgt spid="9"/>
                                        </p:tgtEl>
                                        <p:attrNameLst>
                                          <p:attrName>style.opacity</p:attrName>
                                        </p:attrNameLst>
                                      </p:cBhvr>
                                      <p:to>
                                        <p:strVal val="0.25"/>
                                      </p:to>
                                    </p:set>
                                    <p:animEffect filter="image" prLst="opacity: 0.25">
                                      <p:cBhvr rctx="IE">
                                        <p:cTn id="95" dur="indefinite"/>
                                        <p:tgtEl>
                                          <p:spTgt spid="9"/>
                                        </p:tgtEl>
                                      </p:cBhvr>
                                    </p:animEffect>
                                  </p:childTnLst>
                                </p:cTn>
                              </p:par>
                              <p:par>
                                <p:cTn id="96" presetID="9" presetClass="emph" presetSubtype="0" grpId="1" nodeType="withEffect">
                                  <p:stCondLst>
                                    <p:cond delay="0"/>
                                  </p:stCondLst>
                                  <p:childTnLst>
                                    <p:set>
                                      <p:cBhvr>
                                        <p:cTn id="97" dur="indefinite"/>
                                        <p:tgtEl>
                                          <p:spTgt spid="25"/>
                                        </p:tgtEl>
                                        <p:attrNameLst>
                                          <p:attrName>style.opacity</p:attrName>
                                        </p:attrNameLst>
                                      </p:cBhvr>
                                      <p:to>
                                        <p:strVal val="0.25"/>
                                      </p:to>
                                    </p:set>
                                    <p:animEffect filter="image" prLst="opacity: 0.25">
                                      <p:cBhvr rctx="IE">
                                        <p:cTn id="98" dur="indefinite"/>
                                        <p:tgtEl>
                                          <p:spTgt spid="25"/>
                                        </p:tgtEl>
                                      </p:cBhvr>
                                    </p:animEffect>
                                  </p:childTnLst>
                                </p:cTn>
                              </p:par>
                              <p:par>
                                <p:cTn id="99" presetID="9" presetClass="emph" presetSubtype="0" grpId="1" nodeType="withEffect">
                                  <p:stCondLst>
                                    <p:cond delay="0"/>
                                  </p:stCondLst>
                                  <p:childTnLst>
                                    <p:set>
                                      <p:cBhvr>
                                        <p:cTn id="100" dur="indefinite"/>
                                        <p:tgtEl>
                                          <p:spTgt spid="27"/>
                                        </p:tgtEl>
                                        <p:attrNameLst>
                                          <p:attrName>style.opacity</p:attrName>
                                        </p:attrNameLst>
                                      </p:cBhvr>
                                      <p:to>
                                        <p:strVal val="0.25"/>
                                      </p:to>
                                    </p:set>
                                    <p:animEffect filter="image" prLst="opacity: 0.25">
                                      <p:cBhvr rctx="IE">
                                        <p:cTn id="101" dur="indefinite"/>
                                        <p:tgtEl>
                                          <p:spTgt spid="27"/>
                                        </p:tgtEl>
                                      </p:cBhvr>
                                    </p:animEffect>
                                  </p:childTnLst>
                                </p:cTn>
                              </p:par>
                              <p:par>
                                <p:cTn id="102" presetID="9" presetClass="emph" presetSubtype="0" grpId="1" nodeType="withEffect">
                                  <p:stCondLst>
                                    <p:cond delay="0"/>
                                  </p:stCondLst>
                                  <p:childTnLst>
                                    <p:set>
                                      <p:cBhvr>
                                        <p:cTn id="103" dur="indefinite"/>
                                        <p:tgtEl>
                                          <p:spTgt spid="28"/>
                                        </p:tgtEl>
                                        <p:attrNameLst>
                                          <p:attrName>style.opacity</p:attrName>
                                        </p:attrNameLst>
                                      </p:cBhvr>
                                      <p:to>
                                        <p:strVal val="0.25"/>
                                      </p:to>
                                    </p:set>
                                    <p:animEffect filter="image" prLst="opacity: 0.25">
                                      <p:cBhvr rctx="IE">
                                        <p:cTn id="104" dur="indefinite"/>
                                        <p:tgtEl>
                                          <p:spTgt spid="28"/>
                                        </p:tgtEl>
                                      </p:cBhvr>
                                    </p:animEffect>
                                  </p:childTnLst>
                                </p:cTn>
                              </p:par>
                              <p:par>
                                <p:cTn id="105" presetID="9" presetClass="emph" presetSubtype="0" grpId="1" nodeType="withEffect">
                                  <p:stCondLst>
                                    <p:cond delay="0"/>
                                  </p:stCondLst>
                                  <p:childTnLst>
                                    <p:set>
                                      <p:cBhvr>
                                        <p:cTn id="106" dur="indefinite"/>
                                        <p:tgtEl>
                                          <p:spTgt spid="26"/>
                                        </p:tgtEl>
                                        <p:attrNameLst>
                                          <p:attrName>style.opacity</p:attrName>
                                        </p:attrNameLst>
                                      </p:cBhvr>
                                      <p:to>
                                        <p:strVal val="0.25"/>
                                      </p:to>
                                    </p:set>
                                    <p:animEffect filter="image" prLst="opacity: 0.25">
                                      <p:cBhvr rctx="IE">
                                        <p:cTn id="107" dur="indefinite"/>
                                        <p:tgtEl>
                                          <p:spTgt spid="26"/>
                                        </p:tgtEl>
                                      </p:cBhvr>
                                    </p:animEffect>
                                  </p:childTnLst>
                                </p:cTn>
                              </p:par>
                              <p:par>
                                <p:cTn id="108" presetID="9" presetClass="emph" presetSubtype="0" nodeType="withEffect">
                                  <p:stCondLst>
                                    <p:cond delay="0"/>
                                  </p:stCondLst>
                                  <p:childTnLst>
                                    <p:set>
                                      <p:cBhvr>
                                        <p:cTn id="109" dur="indefinite"/>
                                        <p:tgtEl>
                                          <p:spTgt spid="75"/>
                                        </p:tgtEl>
                                        <p:attrNameLst>
                                          <p:attrName>style.opacity</p:attrName>
                                        </p:attrNameLst>
                                      </p:cBhvr>
                                      <p:to>
                                        <p:strVal val="0.25"/>
                                      </p:to>
                                    </p:set>
                                    <p:animEffect filter="image" prLst="opacity: 0.25">
                                      <p:cBhvr rctx="IE">
                                        <p:cTn id="110" dur="indefinite"/>
                                        <p:tgtEl>
                                          <p:spTgt spid="75"/>
                                        </p:tgtEl>
                                      </p:cBhvr>
                                    </p:animEffect>
                                  </p:childTnLst>
                                </p:cTn>
                              </p:par>
                              <p:par>
                                <p:cTn id="111" presetID="9" presetClass="emph" presetSubtype="0" grpId="1" nodeType="withEffect">
                                  <p:stCondLst>
                                    <p:cond delay="0"/>
                                  </p:stCondLst>
                                  <p:childTnLst>
                                    <p:set>
                                      <p:cBhvr>
                                        <p:cTn id="112" dur="indefinite"/>
                                        <p:tgtEl>
                                          <p:spTgt spid="63"/>
                                        </p:tgtEl>
                                        <p:attrNameLst>
                                          <p:attrName>style.opacity</p:attrName>
                                        </p:attrNameLst>
                                      </p:cBhvr>
                                      <p:to>
                                        <p:strVal val="0.25"/>
                                      </p:to>
                                    </p:set>
                                    <p:animEffect filter="image" prLst="opacity: 0.25">
                                      <p:cBhvr rctx="IE">
                                        <p:cTn id="113" dur="indefinite"/>
                                        <p:tgtEl>
                                          <p:spTgt spid="63"/>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7"/>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7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38"/>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79"/>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67"/>
                                        </p:tgtEl>
                                        <p:attrNameLst>
                                          <p:attrName>style.visibility</p:attrName>
                                        </p:attrNameLst>
                                      </p:cBhvr>
                                      <p:to>
                                        <p:strVal val="visible"/>
                                      </p:to>
                                    </p:set>
                                  </p:childTnLst>
                                </p:cTn>
                              </p:par>
                              <p:par>
                                <p:cTn id="132" presetID="1" presetClass="exit" presetSubtype="0" fill="hold" nodeType="withEffect">
                                  <p:stCondLst>
                                    <p:cond delay="0"/>
                                  </p:stCondLst>
                                  <p:childTnLst>
                                    <p:set>
                                      <p:cBhvr>
                                        <p:cTn id="133" dur="1" fill="hold">
                                          <p:stCondLst>
                                            <p:cond delay="0"/>
                                          </p:stCondLst>
                                        </p:cTn>
                                        <p:tgtEl>
                                          <p:spTgt spid="76"/>
                                        </p:tgtEl>
                                        <p:attrNameLst>
                                          <p:attrName>style.visibility</p:attrName>
                                        </p:attrNameLst>
                                      </p:cBhvr>
                                      <p:to>
                                        <p:strVal val="hidden"/>
                                      </p:to>
                                    </p:set>
                                  </p:childTnLst>
                                </p:cTn>
                              </p:par>
                              <p:par>
                                <p:cTn id="134" presetID="1" presetClass="entr" presetSubtype="0" fill="hold" nodeType="withEffect">
                                  <p:stCondLst>
                                    <p:cond delay="0"/>
                                  </p:stCondLst>
                                  <p:childTnLst>
                                    <p:set>
                                      <p:cBhvr>
                                        <p:cTn id="135" dur="1" fill="hold">
                                          <p:stCondLst>
                                            <p:cond delay="0"/>
                                          </p:stCondLst>
                                        </p:cTn>
                                        <p:tgtEl>
                                          <p:spTgt spid="80"/>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12" grpId="0" animBg="1"/>
      <p:bldP spid="17" grpId="0" animBg="1"/>
      <p:bldP spid="18" grpId="0" animBg="1"/>
      <p:bldP spid="19" grpId="0" animBg="1"/>
      <p:bldP spid="19" grpId="1" animBg="1"/>
      <p:bldP spid="20" grpId="0" animBg="1"/>
      <p:bldP spid="20" grpId="1" animBg="1"/>
      <p:bldP spid="21" grpId="0" animBg="1"/>
      <p:bldP spid="21" grpId="1" animBg="1"/>
      <p:bldP spid="25" grpId="0" animBg="1"/>
      <p:bldP spid="25" grpId="1" animBg="1"/>
      <p:bldP spid="26" grpId="0" animBg="1"/>
      <p:bldP spid="26" grpId="1" animBg="1"/>
      <p:bldP spid="27" grpId="0" animBg="1"/>
      <p:bldP spid="27" grpId="1" animBg="1"/>
      <p:bldP spid="28" grpId="0"/>
      <p:bldP spid="28" grpId="1"/>
      <p:bldP spid="37" grpId="0" animBg="1"/>
      <p:bldP spid="38" grpId="0" animBg="1"/>
      <p:bldP spid="63" grpId="0" animBg="1"/>
      <p:bldP spid="63" grpId="1"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p:cNvSpPr/>
          <p:nvPr/>
        </p:nvSpPr>
        <p:spPr>
          <a:xfrm>
            <a:off x="1264918" y="411480"/>
            <a:ext cx="501435" cy="457200"/>
          </a:xfrm>
          <a:prstGeom prst="flowChartDocumen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LTX</a:t>
            </a:r>
          </a:p>
        </p:txBody>
      </p:sp>
      <p:sp>
        <p:nvSpPr>
          <p:cNvPr id="7" name="Flowchart: Magnetic Disk 6"/>
          <p:cNvSpPr/>
          <p:nvPr/>
        </p:nvSpPr>
        <p:spPr>
          <a:xfrm>
            <a:off x="7200900" y="419100"/>
            <a:ext cx="838200" cy="495300"/>
          </a:xfrm>
          <a:prstGeom prst="flowChartMagneticDisk">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OE</a:t>
            </a:r>
          </a:p>
        </p:txBody>
      </p:sp>
      <p:sp>
        <p:nvSpPr>
          <p:cNvPr id="12" name="Oval 11"/>
          <p:cNvSpPr/>
          <p:nvPr/>
        </p:nvSpPr>
        <p:spPr>
          <a:xfrm>
            <a:off x="1154058" y="1554379"/>
            <a:ext cx="677438" cy="457200"/>
          </a:xfrm>
          <a:prstGeom prst="ellips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latin typeface="Times New Roman" panose="02020603050405020304" pitchFamily="18" charset="0"/>
                <a:cs typeface="Times New Roman" panose="02020603050405020304" pitchFamily="18" charset="0"/>
              </a:rPr>
              <a:t>KG( )</a:t>
            </a:r>
          </a:p>
        </p:txBody>
      </p:sp>
      <p:sp>
        <p:nvSpPr>
          <p:cNvPr id="17" name="Arrow: Down 16"/>
          <p:cNvSpPr/>
          <p:nvPr/>
        </p:nvSpPr>
        <p:spPr>
          <a:xfrm>
            <a:off x="1469918" y="914400"/>
            <a:ext cx="45719"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3124200" y="381000"/>
            <a:ext cx="0" cy="64008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48400" y="393805"/>
            <a:ext cx="0" cy="64008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239000" y="1403410"/>
            <a:ext cx="685800" cy="457200"/>
          </a:xfrm>
          <a:prstGeom prst="ellips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i="1" dirty="0">
              <a:solidFill>
                <a:schemeClr val="tx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7260378" y="1490062"/>
            <a:ext cx="643043" cy="430887"/>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KP</a:t>
            </a:r>
            <a:r>
              <a:rPr lang="en-US" sz="1100" b="1" i="1" baseline="-25000" dirty="0">
                <a:latin typeface="Times New Roman" panose="02020603050405020304" pitchFamily="18" charset="0"/>
                <a:cs typeface="Times New Roman" panose="02020603050405020304" pitchFamily="18" charset="0"/>
              </a:rPr>
              <a:t>OE</a:t>
            </a:r>
            <a:r>
              <a:rPr lang="en-US" sz="1100" b="1" i="1" dirty="0">
                <a:latin typeface="Times New Roman" panose="02020603050405020304" pitchFamily="18" charset="0"/>
                <a:cs typeface="Times New Roman" panose="02020603050405020304" pitchFamily="18" charset="0"/>
              </a:rPr>
              <a:t>( )</a:t>
            </a:r>
          </a:p>
          <a:p>
            <a:endParaRPr lang="en-US" sz="1100" dirty="0"/>
          </a:p>
        </p:txBody>
      </p:sp>
      <p:sp>
        <p:nvSpPr>
          <p:cNvPr id="37" name="Arrow: Down 36"/>
          <p:cNvSpPr/>
          <p:nvPr/>
        </p:nvSpPr>
        <p:spPr>
          <a:xfrm>
            <a:off x="7574281" y="968139"/>
            <a:ext cx="45719"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p:cNvSpPr/>
          <p:nvPr/>
        </p:nvSpPr>
        <p:spPr>
          <a:xfrm>
            <a:off x="7574281" y="1967335"/>
            <a:ext cx="45719"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c 62"/>
          <p:cNvSpPr/>
          <p:nvPr/>
        </p:nvSpPr>
        <p:spPr>
          <a:xfrm rot="10800000">
            <a:off x="1627809" y="3429000"/>
            <a:ext cx="3858590" cy="2645564"/>
          </a:xfrm>
          <a:prstGeom prst="arc">
            <a:avLst/>
          </a:prstGeom>
          <a:ln w="19050">
            <a:prstDash val="dash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p:cNvSpPr/>
          <p:nvPr/>
        </p:nvSpPr>
        <p:spPr>
          <a:xfrm rot="10646771">
            <a:off x="1931319" y="2645446"/>
            <a:ext cx="5934757" cy="2768160"/>
          </a:xfrm>
          <a:prstGeom prst="arc">
            <a:avLst>
              <a:gd name="adj1" fmla="val 11746336"/>
              <a:gd name="adj2" fmla="val 21111071"/>
            </a:avLst>
          </a:prstGeom>
          <a:ln w="19050">
            <a:prstDash val="dash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lowchart: Document 38"/>
          <p:cNvSpPr/>
          <p:nvPr/>
        </p:nvSpPr>
        <p:spPr>
          <a:xfrm>
            <a:off x="4331444" y="424180"/>
            <a:ext cx="609600" cy="457200"/>
          </a:xfrm>
          <a:prstGeom prst="flowChartDocumen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RTX</a:t>
            </a:r>
            <a:r>
              <a:rPr lang="en-US" sz="1100" b="1" baseline="-25000" dirty="0">
                <a:solidFill>
                  <a:schemeClr val="tx1"/>
                </a:solidFill>
                <a:latin typeface="Times New Roman" panose="02020603050405020304" pitchFamily="18" charset="0"/>
                <a:cs typeface="Times New Roman" panose="02020603050405020304" pitchFamily="18" charset="0"/>
              </a:rPr>
              <a:t>2</a:t>
            </a:r>
          </a:p>
        </p:txBody>
      </p:sp>
      <p:pic>
        <p:nvPicPr>
          <p:cNvPr id="14" name="Picture 13"/>
          <p:cNvPicPr>
            <a:picLocks noChangeAspect="1"/>
          </p:cNvPicPr>
          <p:nvPr/>
        </p:nvPicPr>
        <p:blipFill>
          <a:blip r:embed="rId3"/>
          <a:stretch>
            <a:fillRect/>
          </a:stretch>
        </p:blipFill>
        <p:spPr>
          <a:xfrm>
            <a:off x="3562563" y="1910587"/>
            <a:ext cx="2405945" cy="1487703"/>
          </a:xfrm>
          <a:prstGeom prst="rect">
            <a:avLst/>
          </a:prstGeom>
        </p:spPr>
      </p:pic>
      <p:sp>
        <p:nvSpPr>
          <p:cNvPr id="31" name="Arrow: Down 30"/>
          <p:cNvSpPr/>
          <p:nvPr/>
        </p:nvSpPr>
        <p:spPr>
          <a:xfrm>
            <a:off x="1447058" y="2103019"/>
            <a:ext cx="45719"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4"/>
          <a:stretch>
            <a:fillRect/>
          </a:stretch>
        </p:blipFill>
        <p:spPr>
          <a:xfrm>
            <a:off x="413662" y="3048463"/>
            <a:ext cx="2471966" cy="1481328"/>
          </a:xfrm>
          <a:prstGeom prst="rect">
            <a:avLst/>
          </a:prstGeom>
        </p:spPr>
      </p:pic>
      <p:sp>
        <p:nvSpPr>
          <p:cNvPr id="42" name="Oval 41"/>
          <p:cNvSpPr/>
          <p:nvPr/>
        </p:nvSpPr>
        <p:spPr>
          <a:xfrm>
            <a:off x="4301117" y="1115413"/>
            <a:ext cx="677438" cy="457200"/>
          </a:xfrm>
          <a:prstGeom prst="ellips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latin typeface="Times New Roman" panose="02020603050405020304" pitchFamily="18" charset="0"/>
                <a:cs typeface="Times New Roman" panose="02020603050405020304" pitchFamily="18" charset="0"/>
              </a:rPr>
              <a:t>KG( )</a:t>
            </a:r>
          </a:p>
        </p:txBody>
      </p:sp>
      <p:sp>
        <p:nvSpPr>
          <p:cNvPr id="43" name="Arrow: Down 42"/>
          <p:cNvSpPr/>
          <p:nvPr/>
        </p:nvSpPr>
        <p:spPr>
          <a:xfrm>
            <a:off x="4594923" y="934720"/>
            <a:ext cx="45719"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p:cNvSpPr/>
          <p:nvPr/>
        </p:nvSpPr>
        <p:spPr>
          <a:xfrm>
            <a:off x="4594922" y="1676400"/>
            <a:ext cx="45719"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p:cNvSpPr/>
          <p:nvPr/>
        </p:nvSpPr>
        <p:spPr>
          <a:xfrm>
            <a:off x="4617781" y="3611509"/>
            <a:ext cx="45719"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311519" y="3796507"/>
            <a:ext cx="685800" cy="497657"/>
            <a:chOff x="4311519" y="3796507"/>
            <a:chExt cx="685800" cy="497657"/>
          </a:xfrm>
        </p:grpSpPr>
        <p:sp>
          <p:nvSpPr>
            <p:cNvPr id="46" name="Oval 45"/>
            <p:cNvSpPr/>
            <p:nvPr/>
          </p:nvSpPr>
          <p:spPr>
            <a:xfrm>
              <a:off x="4311519" y="3796507"/>
              <a:ext cx="685800" cy="457200"/>
            </a:xfrm>
            <a:prstGeom prst="ellips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i="1" dirty="0">
                <a:solidFill>
                  <a:schemeClr val="tx1"/>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4330354" y="3894054"/>
              <a:ext cx="616479" cy="400110"/>
            </a:xfrm>
            <a:prstGeom prst="rect">
              <a:avLst/>
            </a:prstGeom>
            <a:noFill/>
          </p:spPr>
          <p:txBody>
            <a:bodyPr wrap="square" rtlCol="0">
              <a:spAutoFit/>
            </a:bodyPr>
            <a:lstStyle/>
            <a:p>
              <a:r>
                <a:rPr lang="en-US" sz="1000" b="1" i="1" dirty="0">
                  <a:latin typeface="Times New Roman" panose="02020603050405020304" pitchFamily="18" charset="0"/>
                  <a:cs typeface="Times New Roman" panose="02020603050405020304" pitchFamily="18" charset="0"/>
                </a:rPr>
                <a:t>TTST( )</a:t>
              </a:r>
            </a:p>
            <a:p>
              <a:endParaRPr lang="en-US" sz="1000" dirty="0"/>
            </a:p>
          </p:txBody>
        </p:sp>
      </p:grpSp>
      <p:sp>
        <p:nvSpPr>
          <p:cNvPr id="49" name="Arrow: Down 48"/>
          <p:cNvSpPr/>
          <p:nvPr/>
        </p:nvSpPr>
        <p:spPr>
          <a:xfrm>
            <a:off x="4642670" y="4342428"/>
            <a:ext cx="45719"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410749" y="3048463"/>
            <a:ext cx="2471966" cy="1481328"/>
          </a:xfrm>
          <a:prstGeom prst="rect">
            <a:avLst/>
          </a:prstGeom>
        </p:spPr>
      </p:pic>
      <p:pic>
        <p:nvPicPr>
          <p:cNvPr id="8" name="Picture 7"/>
          <p:cNvPicPr>
            <a:picLocks noChangeAspect="1"/>
          </p:cNvPicPr>
          <p:nvPr/>
        </p:nvPicPr>
        <p:blipFill>
          <a:blip r:embed="rId6"/>
          <a:stretch>
            <a:fillRect/>
          </a:stretch>
        </p:blipFill>
        <p:spPr>
          <a:xfrm>
            <a:off x="3509380" y="4530482"/>
            <a:ext cx="2385233" cy="1490472"/>
          </a:xfrm>
          <a:prstGeom prst="rect">
            <a:avLst/>
          </a:prstGeom>
        </p:spPr>
      </p:pic>
      <p:pic>
        <p:nvPicPr>
          <p:cNvPr id="10" name="Picture 9"/>
          <p:cNvPicPr>
            <a:picLocks noChangeAspect="1"/>
          </p:cNvPicPr>
          <p:nvPr/>
        </p:nvPicPr>
        <p:blipFill>
          <a:blip r:embed="rId7"/>
          <a:stretch>
            <a:fillRect/>
          </a:stretch>
        </p:blipFill>
        <p:spPr>
          <a:xfrm>
            <a:off x="417535" y="3054519"/>
            <a:ext cx="2463093" cy="1529587"/>
          </a:xfrm>
          <a:prstGeom prst="rect">
            <a:avLst/>
          </a:prstGeom>
        </p:spPr>
      </p:pic>
      <p:grpSp>
        <p:nvGrpSpPr>
          <p:cNvPr id="16" name="Group 15"/>
          <p:cNvGrpSpPr/>
          <p:nvPr/>
        </p:nvGrpSpPr>
        <p:grpSpPr>
          <a:xfrm>
            <a:off x="3488668" y="4529791"/>
            <a:ext cx="2405945" cy="1487703"/>
            <a:chOff x="9864241" y="3092151"/>
            <a:chExt cx="2405945" cy="1487703"/>
          </a:xfrm>
        </p:grpSpPr>
        <p:pic>
          <p:nvPicPr>
            <p:cNvPr id="74" name="Picture 73"/>
            <p:cNvPicPr>
              <a:picLocks noChangeAspect="1"/>
            </p:cNvPicPr>
            <p:nvPr/>
          </p:nvPicPr>
          <p:blipFill>
            <a:blip r:embed="rId3">
              <a:duotone>
                <a:schemeClr val="bg2">
                  <a:shade val="45000"/>
                  <a:satMod val="135000"/>
                </a:schemeClr>
                <a:prstClr val="white"/>
              </a:duotone>
            </a:blip>
            <a:stretch>
              <a:fillRect/>
            </a:stretch>
          </p:blipFill>
          <p:spPr>
            <a:xfrm>
              <a:off x="9864241" y="3092151"/>
              <a:ext cx="2405945" cy="1487703"/>
            </a:xfrm>
            <a:prstGeom prst="rect">
              <a:avLst/>
            </a:prstGeom>
          </p:spPr>
        </p:pic>
        <p:pic>
          <p:nvPicPr>
            <p:cNvPr id="13" name="Picture 12"/>
            <p:cNvPicPr>
              <a:picLocks noChangeAspect="1"/>
            </p:cNvPicPr>
            <p:nvPr/>
          </p:nvPicPr>
          <p:blipFill>
            <a:blip r:embed="rId8"/>
            <a:stretch>
              <a:fillRect/>
            </a:stretch>
          </p:blipFill>
          <p:spPr>
            <a:xfrm>
              <a:off x="10800184" y="3259054"/>
              <a:ext cx="1470002" cy="1270000"/>
            </a:xfrm>
            <a:prstGeom prst="rect">
              <a:avLst/>
            </a:prstGeom>
          </p:spPr>
        </p:pic>
      </p:grpSp>
      <p:pic>
        <p:nvPicPr>
          <p:cNvPr id="22" name="Picture 21"/>
          <p:cNvPicPr>
            <a:picLocks noChangeAspect="1"/>
          </p:cNvPicPr>
          <p:nvPr/>
        </p:nvPicPr>
        <p:blipFill>
          <a:blip r:embed="rId9"/>
          <a:stretch>
            <a:fillRect/>
          </a:stretch>
        </p:blipFill>
        <p:spPr>
          <a:xfrm>
            <a:off x="6440413" y="2625090"/>
            <a:ext cx="2452107" cy="1472184"/>
          </a:xfrm>
          <a:prstGeom prst="rect">
            <a:avLst/>
          </a:prstGeom>
        </p:spPr>
      </p:pic>
      <p:pic>
        <p:nvPicPr>
          <p:cNvPr id="82" name="Picture 81"/>
          <p:cNvPicPr>
            <a:picLocks noChangeAspect="1"/>
          </p:cNvPicPr>
          <p:nvPr/>
        </p:nvPicPr>
        <p:blipFill>
          <a:blip r:embed="rId10"/>
          <a:stretch>
            <a:fillRect/>
          </a:stretch>
        </p:blipFill>
        <p:spPr>
          <a:xfrm>
            <a:off x="410882" y="3054519"/>
            <a:ext cx="2463576" cy="1527048"/>
          </a:xfrm>
          <a:prstGeom prst="rect">
            <a:avLst/>
          </a:prstGeom>
        </p:spPr>
      </p:pic>
      <p:sp>
        <p:nvSpPr>
          <p:cNvPr id="83" name="TextBox 82"/>
          <p:cNvSpPr txBox="1"/>
          <p:nvPr/>
        </p:nvSpPr>
        <p:spPr>
          <a:xfrm>
            <a:off x="2938261" y="2150215"/>
            <a:ext cx="3267477" cy="2308324"/>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Knowledge Induction Process</a:t>
            </a:r>
          </a:p>
        </p:txBody>
      </p:sp>
      <p:sp>
        <p:nvSpPr>
          <p:cNvPr id="84" name="Slide Number Placeholder 83"/>
          <p:cNvSpPr>
            <a:spLocks noGrp="1"/>
          </p:cNvSpPr>
          <p:nvPr>
            <p:ph type="sldNum" sz="quarter" idx="12"/>
          </p:nvPr>
        </p:nvSpPr>
        <p:spPr/>
        <p:txBody>
          <a:bodyPr/>
          <a:lstStyle/>
          <a:p>
            <a:fld id="{1CE12D2B-AB60-4C44-ABD4-DDC7531C4A81}" type="slidenum">
              <a:rPr lang="en-US" smtClean="0"/>
              <a:t>24</a:t>
            </a:fld>
            <a:endParaRPr lang="en-US"/>
          </a:p>
        </p:txBody>
      </p:sp>
      <p:sp>
        <p:nvSpPr>
          <p:cNvPr id="85" name="TextBox 84"/>
          <p:cNvSpPr txBox="1"/>
          <p:nvPr/>
        </p:nvSpPr>
        <p:spPr>
          <a:xfrm>
            <a:off x="304800" y="4876800"/>
            <a:ext cx="7620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IKG</a:t>
            </a:r>
            <a:r>
              <a:rPr lang="en-US" baseline="-25000"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27493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1" nodeType="clickEffect">
                                  <p:stCondLst>
                                    <p:cond delay="0"/>
                                  </p:stCondLst>
                                  <p:childTnLst>
                                    <p:set>
                                      <p:cBhvr>
                                        <p:cTn id="52" dur="indefinite"/>
                                        <p:tgtEl>
                                          <p:spTgt spid="39"/>
                                        </p:tgtEl>
                                        <p:attrNameLst>
                                          <p:attrName>style.opacity</p:attrName>
                                        </p:attrNameLst>
                                      </p:cBhvr>
                                      <p:to>
                                        <p:strVal val="0.25"/>
                                      </p:to>
                                    </p:set>
                                    <p:animEffect filter="image" prLst="opacity: 0.25">
                                      <p:cBhvr rctx="IE">
                                        <p:cTn id="53" dur="indefinite"/>
                                        <p:tgtEl>
                                          <p:spTgt spid="39"/>
                                        </p:tgtEl>
                                      </p:cBhvr>
                                    </p:animEffect>
                                  </p:childTnLst>
                                </p:cTn>
                              </p:par>
                              <p:par>
                                <p:cTn id="54" presetID="9" presetClass="emph" presetSubtype="0" grpId="1" nodeType="withEffect">
                                  <p:stCondLst>
                                    <p:cond delay="0"/>
                                  </p:stCondLst>
                                  <p:childTnLst>
                                    <p:set>
                                      <p:cBhvr>
                                        <p:cTn id="55" dur="indefinite"/>
                                        <p:tgtEl>
                                          <p:spTgt spid="44"/>
                                        </p:tgtEl>
                                        <p:attrNameLst>
                                          <p:attrName>style.opacity</p:attrName>
                                        </p:attrNameLst>
                                      </p:cBhvr>
                                      <p:to>
                                        <p:strVal val="0.25"/>
                                      </p:to>
                                    </p:set>
                                    <p:animEffect filter="image" prLst="opacity: 0.25">
                                      <p:cBhvr rctx="IE">
                                        <p:cTn id="56" dur="indefinite"/>
                                        <p:tgtEl>
                                          <p:spTgt spid="44"/>
                                        </p:tgtEl>
                                      </p:cBhvr>
                                    </p:animEffect>
                                  </p:childTnLst>
                                </p:cTn>
                              </p:par>
                              <p:par>
                                <p:cTn id="57" presetID="9" presetClass="emph" presetSubtype="0" grpId="1" nodeType="withEffect">
                                  <p:stCondLst>
                                    <p:cond delay="0"/>
                                  </p:stCondLst>
                                  <p:childTnLst>
                                    <p:set>
                                      <p:cBhvr>
                                        <p:cTn id="58" dur="indefinite"/>
                                        <p:tgtEl>
                                          <p:spTgt spid="42"/>
                                        </p:tgtEl>
                                        <p:attrNameLst>
                                          <p:attrName>style.opacity</p:attrName>
                                        </p:attrNameLst>
                                      </p:cBhvr>
                                      <p:to>
                                        <p:strVal val="0.25"/>
                                      </p:to>
                                    </p:set>
                                    <p:animEffect filter="image" prLst="opacity: 0.25">
                                      <p:cBhvr rctx="IE">
                                        <p:cTn id="59" dur="indefinite"/>
                                        <p:tgtEl>
                                          <p:spTgt spid="42"/>
                                        </p:tgtEl>
                                      </p:cBhvr>
                                    </p:animEffect>
                                  </p:childTnLst>
                                </p:cTn>
                              </p:par>
                              <p:par>
                                <p:cTn id="60" presetID="9" presetClass="emph" presetSubtype="0" grpId="1" nodeType="withEffect">
                                  <p:stCondLst>
                                    <p:cond delay="0"/>
                                  </p:stCondLst>
                                  <p:childTnLst>
                                    <p:set>
                                      <p:cBhvr>
                                        <p:cTn id="61" dur="indefinite"/>
                                        <p:tgtEl>
                                          <p:spTgt spid="43"/>
                                        </p:tgtEl>
                                        <p:attrNameLst>
                                          <p:attrName>style.opacity</p:attrName>
                                        </p:attrNameLst>
                                      </p:cBhvr>
                                      <p:to>
                                        <p:strVal val="0.25"/>
                                      </p:to>
                                    </p:set>
                                    <p:animEffect filter="image" prLst="opacity: 0.25">
                                      <p:cBhvr rctx="IE">
                                        <p:cTn id="62" dur="indefinite"/>
                                        <p:tgtEl>
                                          <p:spTgt spid="43"/>
                                        </p:tgtEl>
                                      </p:cBhvr>
                                    </p:animEffect>
                                  </p:childTnLst>
                                </p:cTn>
                              </p:par>
                              <p:par>
                                <p:cTn id="63" presetID="9" presetClass="emph" presetSubtype="0" nodeType="withEffect">
                                  <p:stCondLst>
                                    <p:cond delay="0"/>
                                  </p:stCondLst>
                                  <p:childTnLst>
                                    <p:set>
                                      <p:cBhvr>
                                        <p:cTn id="64" dur="indefinite"/>
                                        <p:tgtEl>
                                          <p:spTgt spid="14"/>
                                        </p:tgtEl>
                                        <p:attrNameLst>
                                          <p:attrName>style.opacity</p:attrName>
                                        </p:attrNameLst>
                                      </p:cBhvr>
                                      <p:to>
                                        <p:strVal val="0.25"/>
                                      </p:to>
                                    </p:set>
                                    <p:animEffect filter="image" prLst="opacity: 0.25">
                                      <p:cBhvr rctx="IE">
                                        <p:cTn id="65" dur="indefinite"/>
                                        <p:tgtEl>
                                          <p:spTgt spid="14"/>
                                        </p:tgtEl>
                                      </p:cBhvr>
                                    </p:animEffect>
                                  </p:childTnLst>
                                </p:cTn>
                              </p:par>
                              <p:par>
                                <p:cTn id="66" presetID="9" presetClass="emph" presetSubtype="0" nodeType="withEffect">
                                  <p:stCondLst>
                                    <p:cond delay="0"/>
                                  </p:stCondLst>
                                  <p:childTnLst>
                                    <p:set>
                                      <p:cBhvr>
                                        <p:cTn id="67" dur="indefinite"/>
                                        <p:tgtEl>
                                          <p:spTgt spid="6"/>
                                        </p:tgtEl>
                                        <p:attrNameLst>
                                          <p:attrName>style.opacity</p:attrName>
                                        </p:attrNameLst>
                                      </p:cBhvr>
                                      <p:to>
                                        <p:strVal val="0.25"/>
                                      </p:to>
                                    </p:set>
                                    <p:animEffect filter="image" prLst="opacity: 0.25">
                                      <p:cBhvr rctx="IE">
                                        <p:cTn id="68" dur="indefinite"/>
                                        <p:tgtEl>
                                          <p:spTgt spid="6"/>
                                        </p:tgtEl>
                                      </p:cBhvr>
                                    </p:animEffect>
                                  </p:childTnLst>
                                </p:cTn>
                              </p:par>
                              <p:par>
                                <p:cTn id="69" presetID="9" presetClass="emph" presetSubtype="0" grpId="1" nodeType="withEffect">
                                  <p:stCondLst>
                                    <p:cond delay="0"/>
                                  </p:stCondLst>
                                  <p:childTnLst>
                                    <p:set>
                                      <p:cBhvr>
                                        <p:cTn id="70" dur="indefinite"/>
                                        <p:tgtEl>
                                          <p:spTgt spid="49"/>
                                        </p:tgtEl>
                                        <p:attrNameLst>
                                          <p:attrName>style.opacity</p:attrName>
                                        </p:attrNameLst>
                                      </p:cBhvr>
                                      <p:to>
                                        <p:strVal val="0.25"/>
                                      </p:to>
                                    </p:set>
                                    <p:animEffect filter="image" prLst="opacity: 0.25">
                                      <p:cBhvr rctx="IE">
                                        <p:cTn id="71" dur="indefinite"/>
                                        <p:tgtEl>
                                          <p:spTgt spid="49"/>
                                        </p:tgtEl>
                                      </p:cBhvr>
                                    </p:animEffect>
                                  </p:childTnLst>
                                </p:cTn>
                              </p:par>
                              <p:par>
                                <p:cTn id="72" presetID="9" presetClass="emph" presetSubtype="0" grpId="1" nodeType="withEffect">
                                  <p:stCondLst>
                                    <p:cond delay="0"/>
                                  </p:stCondLst>
                                  <p:childTnLst>
                                    <p:set>
                                      <p:cBhvr>
                                        <p:cTn id="73" dur="indefinite"/>
                                        <p:tgtEl>
                                          <p:spTgt spid="45"/>
                                        </p:tgtEl>
                                        <p:attrNameLst>
                                          <p:attrName>style.opacity</p:attrName>
                                        </p:attrNameLst>
                                      </p:cBhvr>
                                      <p:to>
                                        <p:strVal val="0.25"/>
                                      </p:to>
                                    </p:set>
                                    <p:animEffect filter="image" prLst="opacity: 0.25">
                                      <p:cBhvr rctx="IE">
                                        <p:cTn id="74" dur="indefinite"/>
                                        <p:tgtEl>
                                          <p:spTgt spid="45"/>
                                        </p:tgtEl>
                                      </p:cBhvr>
                                    </p:animEffect>
                                  </p:childTnLst>
                                </p:cTn>
                              </p:par>
                              <p:par>
                                <p:cTn id="75" presetID="9" presetClass="emph" presetSubtype="0" nodeType="withEffect">
                                  <p:stCondLst>
                                    <p:cond delay="0"/>
                                  </p:stCondLst>
                                  <p:childTnLst>
                                    <p:set>
                                      <p:cBhvr>
                                        <p:cTn id="76" dur="indefinite"/>
                                        <p:tgtEl>
                                          <p:spTgt spid="8"/>
                                        </p:tgtEl>
                                        <p:attrNameLst>
                                          <p:attrName>style.opacity</p:attrName>
                                        </p:attrNameLst>
                                      </p:cBhvr>
                                      <p:to>
                                        <p:strVal val="0.25"/>
                                      </p:to>
                                    </p:set>
                                    <p:animEffect filter="image" prLst="opacity: 0.25">
                                      <p:cBhvr rctx="IE">
                                        <p:cTn id="77" dur="indefinite"/>
                                        <p:tgtEl>
                                          <p:spTgt spid="8"/>
                                        </p:tgtEl>
                                      </p:cBhvr>
                                    </p:animEffect>
                                  </p:childTnLst>
                                </p:cTn>
                              </p:par>
                              <p:par>
                                <p:cTn id="78" presetID="9" presetClass="emph" presetSubtype="0" nodeType="withEffect">
                                  <p:stCondLst>
                                    <p:cond delay="0"/>
                                  </p:stCondLst>
                                  <p:childTnLst>
                                    <p:set>
                                      <p:cBhvr>
                                        <p:cTn id="79" dur="indefinite"/>
                                        <p:tgtEl>
                                          <p:spTgt spid="16"/>
                                        </p:tgtEl>
                                        <p:attrNameLst>
                                          <p:attrName>style.opacity</p:attrName>
                                        </p:attrNameLst>
                                      </p:cBhvr>
                                      <p:to>
                                        <p:strVal val="0.25"/>
                                      </p:to>
                                    </p:set>
                                    <p:animEffect filter="image" prLst="opacity: 0.25">
                                      <p:cBhvr rctx="IE">
                                        <p:cTn id="80" dur="indefinite"/>
                                        <p:tgtEl>
                                          <p:spTgt spid="16"/>
                                        </p:tgtEl>
                                      </p:cBhvr>
                                    </p:animEffect>
                                  </p:childTnLst>
                                </p:cTn>
                              </p:par>
                              <p:par>
                                <p:cTn id="81" presetID="9" presetClass="emph" presetSubtype="0" grpId="1" nodeType="withEffect">
                                  <p:stCondLst>
                                    <p:cond delay="0"/>
                                  </p:stCondLst>
                                  <p:childTnLst>
                                    <p:set>
                                      <p:cBhvr>
                                        <p:cTn id="82" dur="indefinite"/>
                                        <p:tgtEl>
                                          <p:spTgt spid="63"/>
                                        </p:tgtEl>
                                        <p:attrNameLst>
                                          <p:attrName>style.opacity</p:attrName>
                                        </p:attrNameLst>
                                      </p:cBhvr>
                                      <p:to>
                                        <p:strVal val="0.5"/>
                                      </p:to>
                                    </p:set>
                                    <p:animEffect filter="image" prLst="opacity: 0.5">
                                      <p:cBhvr rctx="IE">
                                        <p:cTn id="83" dur="indefinite"/>
                                        <p:tgtEl>
                                          <p:spTgt spid="63"/>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67"/>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82"/>
                                        </p:tgtEl>
                                        <p:attrNameLst>
                                          <p:attrName>style.visibility</p:attrName>
                                        </p:attrNameLst>
                                      </p:cBhvr>
                                      <p:to>
                                        <p:strVal val="visible"/>
                                      </p:to>
                                    </p:set>
                                  </p:childTnLst>
                                </p:cTn>
                              </p:par>
                              <p:par>
                                <p:cTn id="106" presetID="1" presetClass="exit" presetSubtype="0" fill="hold" nodeType="withEffect">
                                  <p:stCondLst>
                                    <p:cond delay="0"/>
                                  </p:stCondLst>
                                  <p:childTnLst>
                                    <p:set>
                                      <p:cBhvr>
                                        <p:cTn id="107" dur="1" fill="hold">
                                          <p:stCondLst>
                                            <p:cond delay="0"/>
                                          </p:stCondLst>
                                        </p:cTn>
                                        <p:tgtEl>
                                          <p:spTgt spid="10"/>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9" presetClass="emph" presetSubtype="0" grpId="2" nodeType="clickEffect">
                                  <p:stCondLst>
                                    <p:cond delay="0"/>
                                  </p:stCondLst>
                                  <p:childTnLst>
                                    <p:set>
                                      <p:cBhvr>
                                        <p:cTn id="113" dur="indefinite"/>
                                        <p:tgtEl>
                                          <p:spTgt spid="39"/>
                                        </p:tgtEl>
                                        <p:attrNameLst>
                                          <p:attrName>style.opacity</p:attrName>
                                        </p:attrNameLst>
                                      </p:cBhvr>
                                      <p:to>
                                        <p:strVal val="0.15"/>
                                      </p:to>
                                    </p:set>
                                    <p:animEffect filter="image" prLst="opacity: 0.15">
                                      <p:cBhvr rctx="IE">
                                        <p:cTn id="114" dur="indefinite"/>
                                        <p:tgtEl>
                                          <p:spTgt spid="39"/>
                                        </p:tgtEl>
                                      </p:cBhvr>
                                    </p:animEffect>
                                  </p:childTnLst>
                                </p:cTn>
                              </p:par>
                              <p:par>
                                <p:cTn id="115" presetID="9" presetClass="emph" presetSubtype="0" grpId="2" nodeType="withEffect">
                                  <p:stCondLst>
                                    <p:cond delay="0"/>
                                  </p:stCondLst>
                                  <p:childTnLst>
                                    <p:set>
                                      <p:cBhvr>
                                        <p:cTn id="116" dur="indefinite"/>
                                        <p:tgtEl>
                                          <p:spTgt spid="44"/>
                                        </p:tgtEl>
                                        <p:attrNameLst>
                                          <p:attrName>style.opacity</p:attrName>
                                        </p:attrNameLst>
                                      </p:cBhvr>
                                      <p:to>
                                        <p:strVal val="0.15"/>
                                      </p:to>
                                    </p:set>
                                    <p:animEffect filter="image" prLst="opacity: 0.15">
                                      <p:cBhvr rctx="IE">
                                        <p:cTn id="117" dur="indefinite"/>
                                        <p:tgtEl>
                                          <p:spTgt spid="44"/>
                                        </p:tgtEl>
                                      </p:cBhvr>
                                    </p:animEffect>
                                  </p:childTnLst>
                                </p:cTn>
                              </p:par>
                              <p:par>
                                <p:cTn id="118" presetID="9" presetClass="emph" presetSubtype="0" grpId="2" nodeType="withEffect">
                                  <p:stCondLst>
                                    <p:cond delay="0"/>
                                  </p:stCondLst>
                                  <p:childTnLst>
                                    <p:set>
                                      <p:cBhvr>
                                        <p:cTn id="119" dur="indefinite"/>
                                        <p:tgtEl>
                                          <p:spTgt spid="42"/>
                                        </p:tgtEl>
                                        <p:attrNameLst>
                                          <p:attrName>style.opacity</p:attrName>
                                        </p:attrNameLst>
                                      </p:cBhvr>
                                      <p:to>
                                        <p:strVal val="0.15"/>
                                      </p:to>
                                    </p:set>
                                    <p:animEffect filter="image" prLst="opacity: 0.15">
                                      <p:cBhvr rctx="IE">
                                        <p:cTn id="120" dur="indefinite"/>
                                        <p:tgtEl>
                                          <p:spTgt spid="42"/>
                                        </p:tgtEl>
                                      </p:cBhvr>
                                    </p:animEffect>
                                  </p:childTnLst>
                                </p:cTn>
                              </p:par>
                              <p:par>
                                <p:cTn id="121" presetID="9" presetClass="emph" presetSubtype="0" grpId="2" nodeType="withEffect">
                                  <p:stCondLst>
                                    <p:cond delay="0"/>
                                  </p:stCondLst>
                                  <p:childTnLst>
                                    <p:set>
                                      <p:cBhvr>
                                        <p:cTn id="122" dur="indefinite"/>
                                        <p:tgtEl>
                                          <p:spTgt spid="43"/>
                                        </p:tgtEl>
                                        <p:attrNameLst>
                                          <p:attrName>style.opacity</p:attrName>
                                        </p:attrNameLst>
                                      </p:cBhvr>
                                      <p:to>
                                        <p:strVal val="0.15"/>
                                      </p:to>
                                    </p:set>
                                    <p:animEffect filter="image" prLst="opacity: 0.15">
                                      <p:cBhvr rctx="IE">
                                        <p:cTn id="123" dur="indefinite"/>
                                        <p:tgtEl>
                                          <p:spTgt spid="43"/>
                                        </p:tgtEl>
                                      </p:cBhvr>
                                    </p:animEffect>
                                  </p:childTnLst>
                                </p:cTn>
                              </p:par>
                              <p:par>
                                <p:cTn id="124" presetID="9" presetClass="emph" presetSubtype="0" nodeType="withEffect">
                                  <p:stCondLst>
                                    <p:cond delay="0"/>
                                  </p:stCondLst>
                                  <p:childTnLst>
                                    <p:set>
                                      <p:cBhvr>
                                        <p:cTn id="125" dur="indefinite"/>
                                        <p:tgtEl>
                                          <p:spTgt spid="14"/>
                                        </p:tgtEl>
                                        <p:attrNameLst>
                                          <p:attrName>style.opacity</p:attrName>
                                        </p:attrNameLst>
                                      </p:cBhvr>
                                      <p:to>
                                        <p:strVal val="0.15"/>
                                      </p:to>
                                    </p:set>
                                    <p:animEffect filter="image" prLst="opacity: 0.15">
                                      <p:cBhvr rctx="IE">
                                        <p:cTn id="126" dur="indefinite"/>
                                        <p:tgtEl>
                                          <p:spTgt spid="14"/>
                                        </p:tgtEl>
                                      </p:cBhvr>
                                    </p:animEffect>
                                  </p:childTnLst>
                                </p:cTn>
                              </p:par>
                              <p:par>
                                <p:cTn id="127" presetID="9" presetClass="emph" presetSubtype="0" nodeType="withEffect">
                                  <p:stCondLst>
                                    <p:cond delay="0"/>
                                  </p:stCondLst>
                                  <p:childTnLst>
                                    <p:set>
                                      <p:cBhvr>
                                        <p:cTn id="128" dur="indefinite"/>
                                        <p:tgtEl>
                                          <p:spTgt spid="6"/>
                                        </p:tgtEl>
                                        <p:attrNameLst>
                                          <p:attrName>style.opacity</p:attrName>
                                        </p:attrNameLst>
                                      </p:cBhvr>
                                      <p:to>
                                        <p:strVal val="0.15"/>
                                      </p:to>
                                    </p:set>
                                    <p:animEffect filter="image" prLst="opacity: 0.15">
                                      <p:cBhvr rctx="IE">
                                        <p:cTn id="129" dur="indefinite"/>
                                        <p:tgtEl>
                                          <p:spTgt spid="6"/>
                                        </p:tgtEl>
                                      </p:cBhvr>
                                    </p:animEffect>
                                  </p:childTnLst>
                                </p:cTn>
                              </p:par>
                              <p:par>
                                <p:cTn id="130" presetID="9" presetClass="emph" presetSubtype="0" grpId="2" nodeType="withEffect">
                                  <p:stCondLst>
                                    <p:cond delay="0"/>
                                  </p:stCondLst>
                                  <p:childTnLst>
                                    <p:set>
                                      <p:cBhvr>
                                        <p:cTn id="131" dur="indefinite"/>
                                        <p:tgtEl>
                                          <p:spTgt spid="49"/>
                                        </p:tgtEl>
                                        <p:attrNameLst>
                                          <p:attrName>style.opacity</p:attrName>
                                        </p:attrNameLst>
                                      </p:cBhvr>
                                      <p:to>
                                        <p:strVal val="0.15"/>
                                      </p:to>
                                    </p:set>
                                    <p:animEffect filter="image" prLst="opacity: 0.15">
                                      <p:cBhvr rctx="IE">
                                        <p:cTn id="132" dur="indefinite"/>
                                        <p:tgtEl>
                                          <p:spTgt spid="49"/>
                                        </p:tgtEl>
                                      </p:cBhvr>
                                    </p:animEffect>
                                  </p:childTnLst>
                                </p:cTn>
                              </p:par>
                              <p:par>
                                <p:cTn id="133" presetID="9" presetClass="emph" presetSubtype="0" grpId="2" nodeType="withEffect">
                                  <p:stCondLst>
                                    <p:cond delay="0"/>
                                  </p:stCondLst>
                                  <p:childTnLst>
                                    <p:set>
                                      <p:cBhvr>
                                        <p:cTn id="134" dur="indefinite"/>
                                        <p:tgtEl>
                                          <p:spTgt spid="45"/>
                                        </p:tgtEl>
                                        <p:attrNameLst>
                                          <p:attrName>style.opacity</p:attrName>
                                        </p:attrNameLst>
                                      </p:cBhvr>
                                      <p:to>
                                        <p:strVal val="0.15"/>
                                      </p:to>
                                    </p:set>
                                    <p:animEffect filter="image" prLst="opacity: 0.15">
                                      <p:cBhvr rctx="IE">
                                        <p:cTn id="135" dur="indefinite"/>
                                        <p:tgtEl>
                                          <p:spTgt spid="45"/>
                                        </p:tgtEl>
                                      </p:cBhvr>
                                    </p:animEffect>
                                  </p:childTnLst>
                                </p:cTn>
                              </p:par>
                              <p:par>
                                <p:cTn id="136" presetID="9" presetClass="emph" presetSubtype="0" nodeType="withEffect">
                                  <p:stCondLst>
                                    <p:cond delay="0"/>
                                  </p:stCondLst>
                                  <p:childTnLst>
                                    <p:set>
                                      <p:cBhvr>
                                        <p:cTn id="137" dur="indefinite"/>
                                        <p:tgtEl>
                                          <p:spTgt spid="8"/>
                                        </p:tgtEl>
                                        <p:attrNameLst>
                                          <p:attrName>style.opacity</p:attrName>
                                        </p:attrNameLst>
                                      </p:cBhvr>
                                      <p:to>
                                        <p:strVal val="0.15"/>
                                      </p:to>
                                    </p:set>
                                    <p:animEffect filter="image" prLst="opacity: 0.15">
                                      <p:cBhvr rctx="IE">
                                        <p:cTn id="138" dur="indefinite"/>
                                        <p:tgtEl>
                                          <p:spTgt spid="8"/>
                                        </p:tgtEl>
                                      </p:cBhvr>
                                    </p:animEffect>
                                  </p:childTnLst>
                                </p:cTn>
                              </p:par>
                              <p:par>
                                <p:cTn id="139" presetID="9" presetClass="emph" presetSubtype="0" nodeType="withEffect">
                                  <p:stCondLst>
                                    <p:cond delay="0"/>
                                  </p:stCondLst>
                                  <p:childTnLst>
                                    <p:set>
                                      <p:cBhvr>
                                        <p:cTn id="140" dur="indefinite"/>
                                        <p:tgtEl>
                                          <p:spTgt spid="32"/>
                                        </p:tgtEl>
                                        <p:attrNameLst>
                                          <p:attrName>style.opacity</p:attrName>
                                        </p:attrNameLst>
                                      </p:cBhvr>
                                      <p:to>
                                        <p:strVal val="0.15"/>
                                      </p:to>
                                    </p:set>
                                    <p:animEffect filter="image" prLst="opacity: 0.15">
                                      <p:cBhvr rctx="IE">
                                        <p:cTn id="141" dur="indefinite"/>
                                        <p:tgtEl>
                                          <p:spTgt spid="32"/>
                                        </p:tgtEl>
                                      </p:cBhvr>
                                    </p:animEffect>
                                  </p:childTnLst>
                                </p:cTn>
                              </p:par>
                              <p:par>
                                <p:cTn id="142" presetID="9" presetClass="emph" presetSubtype="0" nodeType="withEffect">
                                  <p:stCondLst>
                                    <p:cond delay="0"/>
                                  </p:stCondLst>
                                  <p:childTnLst>
                                    <p:set>
                                      <p:cBhvr>
                                        <p:cTn id="143" dur="indefinite"/>
                                        <p:tgtEl>
                                          <p:spTgt spid="4"/>
                                        </p:tgtEl>
                                        <p:attrNameLst>
                                          <p:attrName>style.opacity</p:attrName>
                                        </p:attrNameLst>
                                      </p:cBhvr>
                                      <p:to>
                                        <p:strVal val="0.15"/>
                                      </p:to>
                                    </p:set>
                                    <p:animEffect filter="image" prLst="opacity: 0.15">
                                      <p:cBhvr rctx="IE">
                                        <p:cTn id="144" dur="indefinite"/>
                                        <p:tgtEl>
                                          <p:spTgt spid="4"/>
                                        </p:tgtEl>
                                      </p:cBhvr>
                                    </p:animEffect>
                                  </p:childTnLst>
                                </p:cTn>
                              </p:par>
                              <p:par>
                                <p:cTn id="145" presetID="9" presetClass="emph" presetSubtype="0" nodeType="withEffect">
                                  <p:stCondLst>
                                    <p:cond delay="0"/>
                                  </p:stCondLst>
                                  <p:childTnLst>
                                    <p:set>
                                      <p:cBhvr>
                                        <p:cTn id="146" dur="indefinite"/>
                                        <p:tgtEl>
                                          <p:spTgt spid="16"/>
                                        </p:tgtEl>
                                        <p:attrNameLst>
                                          <p:attrName>style.opacity</p:attrName>
                                        </p:attrNameLst>
                                      </p:cBhvr>
                                      <p:to>
                                        <p:strVal val="0.15"/>
                                      </p:to>
                                    </p:set>
                                    <p:animEffect filter="image" prLst="opacity: 0.15">
                                      <p:cBhvr rctx="IE">
                                        <p:cTn id="147" dur="indefinite"/>
                                        <p:tgtEl>
                                          <p:spTgt spid="16"/>
                                        </p:tgtEl>
                                      </p:cBhvr>
                                    </p:animEffect>
                                  </p:childTnLst>
                                </p:cTn>
                              </p:par>
                              <p:par>
                                <p:cTn id="148" presetID="9" presetClass="emph" presetSubtype="0" grpId="2" nodeType="withEffect">
                                  <p:stCondLst>
                                    <p:cond delay="0"/>
                                  </p:stCondLst>
                                  <p:childTnLst>
                                    <p:set>
                                      <p:cBhvr>
                                        <p:cTn id="149" dur="indefinite"/>
                                        <p:tgtEl>
                                          <p:spTgt spid="63"/>
                                        </p:tgtEl>
                                        <p:attrNameLst>
                                          <p:attrName>style.opacity</p:attrName>
                                        </p:attrNameLst>
                                      </p:cBhvr>
                                      <p:to>
                                        <p:strVal val="0.15"/>
                                      </p:to>
                                    </p:set>
                                    <p:animEffect filter="image" prLst="opacity: 0.15">
                                      <p:cBhvr rctx="IE">
                                        <p:cTn id="150" dur="indefinite"/>
                                        <p:tgtEl>
                                          <p:spTgt spid="63"/>
                                        </p:tgtEl>
                                      </p:cBhvr>
                                    </p:animEffect>
                                  </p:childTnLst>
                                </p:cTn>
                              </p:par>
                              <p:par>
                                <p:cTn id="151" presetID="9" presetClass="emph" presetSubtype="0" nodeType="withEffect">
                                  <p:stCondLst>
                                    <p:cond delay="0"/>
                                  </p:stCondLst>
                                  <p:childTnLst>
                                    <p:set>
                                      <p:cBhvr>
                                        <p:cTn id="152" dur="indefinite"/>
                                        <p:tgtEl>
                                          <p:spTgt spid="10"/>
                                        </p:tgtEl>
                                        <p:attrNameLst>
                                          <p:attrName>style.opacity</p:attrName>
                                        </p:attrNameLst>
                                      </p:cBhvr>
                                      <p:to>
                                        <p:strVal val="0.15"/>
                                      </p:to>
                                    </p:set>
                                    <p:animEffect filter="image" prLst="opacity: 0.15">
                                      <p:cBhvr rctx="IE">
                                        <p:cTn id="153" dur="indefinite"/>
                                        <p:tgtEl>
                                          <p:spTgt spid="10"/>
                                        </p:tgtEl>
                                      </p:cBhvr>
                                    </p:animEffect>
                                  </p:childTnLst>
                                </p:cTn>
                              </p:par>
                              <p:par>
                                <p:cTn id="154" presetID="9" presetClass="emph" presetSubtype="0" grpId="1" nodeType="withEffect">
                                  <p:stCondLst>
                                    <p:cond delay="0"/>
                                  </p:stCondLst>
                                  <p:childTnLst>
                                    <p:set>
                                      <p:cBhvr>
                                        <p:cTn id="155" dur="indefinite"/>
                                        <p:tgtEl>
                                          <p:spTgt spid="7"/>
                                        </p:tgtEl>
                                        <p:attrNameLst>
                                          <p:attrName>style.opacity</p:attrName>
                                        </p:attrNameLst>
                                      </p:cBhvr>
                                      <p:to>
                                        <p:strVal val="0.15"/>
                                      </p:to>
                                    </p:set>
                                    <p:animEffect filter="image" prLst="opacity: 0.15">
                                      <p:cBhvr rctx="IE">
                                        <p:cTn id="156" dur="indefinite"/>
                                        <p:tgtEl>
                                          <p:spTgt spid="7"/>
                                        </p:tgtEl>
                                      </p:cBhvr>
                                    </p:animEffect>
                                  </p:childTnLst>
                                </p:cTn>
                              </p:par>
                              <p:par>
                                <p:cTn id="157" presetID="9" presetClass="emph" presetSubtype="0" grpId="1" nodeType="withEffect">
                                  <p:stCondLst>
                                    <p:cond delay="0"/>
                                  </p:stCondLst>
                                  <p:childTnLst>
                                    <p:set>
                                      <p:cBhvr>
                                        <p:cTn id="158" dur="indefinite"/>
                                        <p:tgtEl>
                                          <p:spTgt spid="37"/>
                                        </p:tgtEl>
                                        <p:attrNameLst>
                                          <p:attrName>style.opacity</p:attrName>
                                        </p:attrNameLst>
                                      </p:cBhvr>
                                      <p:to>
                                        <p:strVal val="0.15"/>
                                      </p:to>
                                    </p:set>
                                    <p:animEffect filter="image" prLst="opacity: 0.15">
                                      <p:cBhvr rctx="IE">
                                        <p:cTn id="159" dur="indefinite"/>
                                        <p:tgtEl>
                                          <p:spTgt spid="37"/>
                                        </p:tgtEl>
                                      </p:cBhvr>
                                    </p:animEffect>
                                  </p:childTnLst>
                                </p:cTn>
                              </p:par>
                              <p:par>
                                <p:cTn id="160" presetID="9" presetClass="emph" presetSubtype="0" grpId="1" nodeType="withEffect">
                                  <p:stCondLst>
                                    <p:cond delay="0"/>
                                  </p:stCondLst>
                                  <p:childTnLst>
                                    <p:set>
                                      <p:cBhvr>
                                        <p:cTn id="161" dur="indefinite"/>
                                        <p:tgtEl>
                                          <p:spTgt spid="36"/>
                                        </p:tgtEl>
                                        <p:attrNameLst>
                                          <p:attrName>style.opacity</p:attrName>
                                        </p:attrNameLst>
                                      </p:cBhvr>
                                      <p:to>
                                        <p:strVal val="0.15"/>
                                      </p:to>
                                    </p:set>
                                    <p:animEffect filter="image" prLst="opacity: 0.15">
                                      <p:cBhvr rctx="IE">
                                        <p:cTn id="162" dur="indefinite"/>
                                        <p:tgtEl>
                                          <p:spTgt spid="36"/>
                                        </p:tgtEl>
                                      </p:cBhvr>
                                    </p:animEffect>
                                  </p:childTnLst>
                                </p:cTn>
                              </p:par>
                              <p:par>
                                <p:cTn id="163" presetID="9" presetClass="emph" presetSubtype="0" grpId="1" nodeType="withEffect">
                                  <p:stCondLst>
                                    <p:cond delay="0"/>
                                  </p:stCondLst>
                                  <p:childTnLst>
                                    <p:set>
                                      <p:cBhvr>
                                        <p:cTn id="164" dur="indefinite"/>
                                        <p:tgtEl>
                                          <p:spTgt spid="35"/>
                                        </p:tgtEl>
                                        <p:attrNameLst>
                                          <p:attrName>style.opacity</p:attrName>
                                        </p:attrNameLst>
                                      </p:cBhvr>
                                      <p:to>
                                        <p:strVal val="0.15"/>
                                      </p:to>
                                    </p:set>
                                    <p:animEffect filter="image" prLst="opacity: 0.15">
                                      <p:cBhvr rctx="IE">
                                        <p:cTn id="165" dur="indefinite"/>
                                        <p:tgtEl>
                                          <p:spTgt spid="35"/>
                                        </p:tgtEl>
                                      </p:cBhvr>
                                    </p:animEffect>
                                  </p:childTnLst>
                                </p:cTn>
                              </p:par>
                              <p:par>
                                <p:cTn id="166" presetID="9" presetClass="emph" presetSubtype="0" grpId="1" nodeType="withEffect">
                                  <p:stCondLst>
                                    <p:cond delay="0"/>
                                  </p:stCondLst>
                                  <p:childTnLst>
                                    <p:set>
                                      <p:cBhvr>
                                        <p:cTn id="167" dur="indefinite"/>
                                        <p:tgtEl>
                                          <p:spTgt spid="38"/>
                                        </p:tgtEl>
                                        <p:attrNameLst>
                                          <p:attrName>style.opacity</p:attrName>
                                        </p:attrNameLst>
                                      </p:cBhvr>
                                      <p:to>
                                        <p:strVal val="0.15"/>
                                      </p:to>
                                    </p:set>
                                    <p:animEffect filter="image" prLst="opacity: 0.15">
                                      <p:cBhvr rctx="IE">
                                        <p:cTn id="168" dur="indefinite"/>
                                        <p:tgtEl>
                                          <p:spTgt spid="38"/>
                                        </p:tgtEl>
                                      </p:cBhvr>
                                    </p:animEffect>
                                  </p:childTnLst>
                                </p:cTn>
                              </p:par>
                              <p:par>
                                <p:cTn id="169" presetID="9" presetClass="emph" presetSubtype="0" nodeType="withEffect">
                                  <p:stCondLst>
                                    <p:cond delay="0"/>
                                  </p:stCondLst>
                                  <p:childTnLst>
                                    <p:set>
                                      <p:cBhvr>
                                        <p:cTn id="170" dur="indefinite"/>
                                        <p:tgtEl>
                                          <p:spTgt spid="22"/>
                                        </p:tgtEl>
                                        <p:attrNameLst>
                                          <p:attrName>style.opacity</p:attrName>
                                        </p:attrNameLst>
                                      </p:cBhvr>
                                      <p:to>
                                        <p:strVal val="0.15"/>
                                      </p:to>
                                    </p:set>
                                    <p:animEffect filter="image" prLst="opacity: 0.15">
                                      <p:cBhvr rctx="IE">
                                        <p:cTn id="171" dur="indefinite"/>
                                        <p:tgtEl>
                                          <p:spTgt spid="22"/>
                                        </p:tgtEl>
                                      </p:cBhvr>
                                    </p:animEffect>
                                  </p:childTnLst>
                                </p:cTn>
                              </p:par>
                              <p:par>
                                <p:cTn id="172" presetID="9" presetClass="emph" presetSubtype="0" grpId="1" nodeType="withEffect">
                                  <p:stCondLst>
                                    <p:cond delay="0"/>
                                  </p:stCondLst>
                                  <p:childTnLst>
                                    <p:set>
                                      <p:cBhvr>
                                        <p:cTn id="173" dur="indefinite"/>
                                        <p:tgtEl>
                                          <p:spTgt spid="67"/>
                                        </p:tgtEl>
                                        <p:attrNameLst>
                                          <p:attrName>style.opacity</p:attrName>
                                        </p:attrNameLst>
                                      </p:cBhvr>
                                      <p:to>
                                        <p:strVal val="0.15"/>
                                      </p:to>
                                    </p:set>
                                    <p:animEffect filter="image" prLst="opacity: 0.15">
                                      <p:cBhvr rctx="IE">
                                        <p:cTn id="174" dur="indefinite"/>
                                        <p:tgtEl>
                                          <p:spTgt spid="67"/>
                                        </p:tgtEl>
                                      </p:cBhvr>
                                    </p:animEffect>
                                  </p:childTnLst>
                                </p:cTn>
                              </p:par>
                              <p:par>
                                <p:cTn id="175" presetID="9" presetClass="emph" presetSubtype="0" nodeType="withEffect">
                                  <p:stCondLst>
                                    <p:cond delay="0"/>
                                  </p:stCondLst>
                                  <p:childTnLst>
                                    <p:set>
                                      <p:cBhvr>
                                        <p:cTn id="176" dur="indefinite"/>
                                        <p:tgtEl>
                                          <p:spTgt spid="82"/>
                                        </p:tgtEl>
                                        <p:attrNameLst>
                                          <p:attrName>style.opacity</p:attrName>
                                        </p:attrNameLst>
                                      </p:cBhvr>
                                      <p:to>
                                        <p:strVal val="0.15"/>
                                      </p:to>
                                    </p:set>
                                    <p:animEffect filter="image" prLst="opacity: 0.15">
                                      <p:cBhvr rctx="IE">
                                        <p:cTn id="177" dur="indefinite"/>
                                        <p:tgtEl>
                                          <p:spTgt spid="82"/>
                                        </p:tgtEl>
                                      </p:cBhvr>
                                    </p:animEffect>
                                  </p:childTnLst>
                                </p:cTn>
                              </p:par>
                              <p:par>
                                <p:cTn id="178" presetID="9" presetClass="emph" presetSubtype="0" grpId="0" nodeType="withEffect">
                                  <p:stCondLst>
                                    <p:cond delay="0"/>
                                  </p:stCondLst>
                                  <p:childTnLst>
                                    <p:set>
                                      <p:cBhvr>
                                        <p:cTn id="179" dur="indefinite"/>
                                        <p:tgtEl>
                                          <p:spTgt spid="5"/>
                                        </p:tgtEl>
                                        <p:attrNameLst>
                                          <p:attrName>style.opacity</p:attrName>
                                        </p:attrNameLst>
                                      </p:cBhvr>
                                      <p:to>
                                        <p:strVal val="0.15"/>
                                      </p:to>
                                    </p:set>
                                    <p:animEffect filter="image" prLst="opacity: 0.15">
                                      <p:cBhvr rctx="IE">
                                        <p:cTn id="180" dur="indefinite"/>
                                        <p:tgtEl>
                                          <p:spTgt spid="5"/>
                                        </p:tgtEl>
                                      </p:cBhvr>
                                    </p:animEffect>
                                  </p:childTnLst>
                                </p:cTn>
                              </p:par>
                              <p:par>
                                <p:cTn id="181" presetID="9" presetClass="emph" presetSubtype="0" grpId="0" nodeType="withEffect">
                                  <p:stCondLst>
                                    <p:cond delay="0"/>
                                  </p:stCondLst>
                                  <p:childTnLst>
                                    <p:set>
                                      <p:cBhvr>
                                        <p:cTn id="182" dur="indefinite"/>
                                        <p:tgtEl>
                                          <p:spTgt spid="12"/>
                                        </p:tgtEl>
                                        <p:attrNameLst>
                                          <p:attrName>style.opacity</p:attrName>
                                        </p:attrNameLst>
                                      </p:cBhvr>
                                      <p:to>
                                        <p:strVal val="0.15"/>
                                      </p:to>
                                    </p:set>
                                    <p:animEffect filter="image" prLst="opacity: 0.15">
                                      <p:cBhvr rctx="IE">
                                        <p:cTn id="183" dur="indefinite"/>
                                        <p:tgtEl>
                                          <p:spTgt spid="12"/>
                                        </p:tgtEl>
                                      </p:cBhvr>
                                    </p:animEffect>
                                  </p:childTnLst>
                                </p:cTn>
                              </p:par>
                              <p:par>
                                <p:cTn id="184" presetID="9" presetClass="emph" presetSubtype="0" grpId="0" nodeType="withEffect">
                                  <p:stCondLst>
                                    <p:cond delay="0"/>
                                  </p:stCondLst>
                                  <p:childTnLst>
                                    <p:set>
                                      <p:cBhvr>
                                        <p:cTn id="185" dur="indefinite"/>
                                        <p:tgtEl>
                                          <p:spTgt spid="17"/>
                                        </p:tgtEl>
                                        <p:attrNameLst>
                                          <p:attrName>style.opacity</p:attrName>
                                        </p:attrNameLst>
                                      </p:cBhvr>
                                      <p:to>
                                        <p:strVal val="0.15"/>
                                      </p:to>
                                    </p:set>
                                    <p:animEffect filter="image" prLst="opacity: 0.15">
                                      <p:cBhvr rctx="IE">
                                        <p:cTn id="186" dur="indefinite"/>
                                        <p:tgtEl>
                                          <p:spTgt spid="17"/>
                                        </p:tgtEl>
                                      </p:cBhvr>
                                    </p:animEffect>
                                  </p:childTnLst>
                                </p:cTn>
                              </p:par>
                              <p:par>
                                <p:cTn id="187" presetID="9" presetClass="emph" presetSubtype="0" nodeType="withEffect">
                                  <p:stCondLst>
                                    <p:cond delay="0"/>
                                  </p:stCondLst>
                                  <p:childTnLst>
                                    <p:set>
                                      <p:cBhvr>
                                        <p:cTn id="188" dur="indefinite"/>
                                        <p:tgtEl>
                                          <p:spTgt spid="33"/>
                                        </p:tgtEl>
                                        <p:attrNameLst>
                                          <p:attrName>style.opacity</p:attrName>
                                        </p:attrNameLst>
                                      </p:cBhvr>
                                      <p:to>
                                        <p:strVal val="0.15"/>
                                      </p:to>
                                    </p:set>
                                    <p:animEffect filter="image" prLst="opacity: 0.15">
                                      <p:cBhvr rctx="IE">
                                        <p:cTn id="189" dur="indefinite"/>
                                        <p:tgtEl>
                                          <p:spTgt spid="33"/>
                                        </p:tgtEl>
                                      </p:cBhvr>
                                    </p:animEffect>
                                  </p:childTnLst>
                                </p:cTn>
                              </p:par>
                              <p:par>
                                <p:cTn id="190" presetID="9" presetClass="emph" presetSubtype="0" nodeType="withEffect">
                                  <p:stCondLst>
                                    <p:cond delay="0"/>
                                  </p:stCondLst>
                                  <p:childTnLst>
                                    <p:set>
                                      <p:cBhvr>
                                        <p:cTn id="191" dur="indefinite"/>
                                        <p:tgtEl>
                                          <p:spTgt spid="34"/>
                                        </p:tgtEl>
                                        <p:attrNameLst>
                                          <p:attrName>style.opacity</p:attrName>
                                        </p:attrNameLst>
                                      </p:cBhvr>
                                      <p:to>
                                        <p:strVal val="0.15"/>
                                      </p:to>
                                    </p:set>
                                    <p:animEffect filter="image" prLst="opacity: 0.15">
                                      <p:cBhvr rctx="IE">
                                        <p:cTn id="192" dur="indefinite"/>
                                        <p:tgtEl>
                                          <p:spTgt spid="34"/>
                                        </p:tgtEl>
                                      </p:cBhvr>
                                    </p:animEffect>
                                  </p:childTnLst>
                                </p:cTn>
                              </p:par>
                              <p:par>
                                <p:cTn id="193" presetID="9" presetClass="emph" presetSubtype="0" grpId="0" nodeType="withEffect">
                                  <p:stCondLst>
                                    <p:cond delay="0"/>
                                  </p:stCondLst>
                                  <p:childTnLst>
                                    <p:set>
                                      <p:cBhvr>
                                        <p:cTn id="194" dur="indefinite"/>
                                        <p:tgtEl>
                                          <p:spTgt spid="31"/>
                                        </p:tgtEl>
                                        <p:attrNameLst>
                                          <p:attrName>style.opacity</p:attrName>
                                        </p:attrNameLst>
                                      </p:cBhvr>
                                      <p:to>
                                        <p:strVal val="0.15"/>
                                      </p:to>
                                    </p:set>
                                    <p:animEffect filter="image" prLst="opacity: 0.15">
                                      <p:cBhvr rctx="IE">
                                        <p:cTn id="195" dur="indefinite"/>
                                        <p:tgtEl>
                                          <p:spTgt spid="31"/>
                                        </p:tgtEl>
                                      </p:cBhvr>
                                    </p:animEffect>
                                  </p:childTnLst>
                                </p:cTn>
                              </p:par>
                              <p:par>
                                <p:cTn id="196" presetID="1" presetClass="entr" presetSubtype="0" fill="hold" grpId="0" nodeType="withEffect">
                                  <p:stCondLst>
                                    <p:cond delay="0"/>
                                  </p:stCondLst>
                                  <p:childTnLst>
                                    <p:set>
                                      <p:cBhvr>
                                        <p:cTn id="197" dur="1" fill="hold">
                                          <p:stCondLst>
                                            <p:cond delay="0"/>
                                          </p:stCondLst>
                                        </p:cTn>
                                        <p:tgtEl>
                                          <p:spTgt spid="83"/>
                                        </p:tgtEl>
                                        <p:attrNameLst>
                                          <p:attrName>style.visibility</p:attrName>
                                        </p:attrNameLst>
                                      </p:cBhvr>
                                      <p:to>
                                        <p:strVal val="visible"/>
                                      </p:to>
                                    </p:set>
                                  </p:childTnLst>
                                </p:cTn>
                              </p:par>
                              <p:par>
                                <p:cTn id="198" presetID="1" presetClass="exit" presetSubtype="0" fill="hold" grpId="1" nodeType="withEffect">
                                  <p:stCondLst>
                                    <p:cond delay="0"/>
                                  </p:stCondLst>
                                  <p:childTnLst>
                                    <p:set>
                                      <p:cBhvr>
                                        <p:cTn id="199" dur="1" fill="hold">
                                          <p:stCondLst>
                                            <p:cond delay="0"/>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12" grpId="0" animBg="1"/>
      <p:bldP spid="17" grpId="0" animBg="1"/>
      <p:bldP spid="35" grpId="0" animBg="1"/>
      <p:bldP spid="35" grpId="1" animBg="1"/>
      <p:bldP spid="36" grpId="0"/>
      <p:bldP spid="36" grpId="1"/>
      <p:bldP spid="37" grpId="0" animBg="1"/>
      <p:bldP spid="37" grpId="1" animBg="1"/>
      <p:bldP spid="38" grpId="0" animBg="1"/>
      <p:bldP spid="38" grpId="1" animBg="1"/>
      <p:bldP spid="63" grpId="0" animBg="1"/>
      <p:bldP spid="63" grpId="1" animBg="1"/>
      <p:bldP spid="63" grpId="2" animBg="1"/>
      <p:bldP spid="67" grpId="0" animBg="1"/>
      <p:bldP spid="67" grpId="1" animBg="1"/>
      <p:bldP spid="39" grpId="0" animBg="1"/>
      <p:bldP spid="39" grpId="1" animBg="1"/>
      <p:bldP spid="39" grpId="2" animBg="1"/>
      <p:bldP spid="31" grpId="0"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9" grpId="0" animBg="1"/>
      <p:bldP spid="49" grpId="1" animBg="1"/>
      <p:bldP spid="49" grpId="2" animBg="1"/>
      <p:bldP spid="83" grpId="0"/>
      <p:bldP spid="85" grpId="0"/>
      <p:bldP spid="85" grpId="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 name="Group 29"/>
          <p:cNvGrpSpPr/>
          <p:nvPr/>
        </p:nvGrpSpPr>
        <p:grpSpPr>
          <a:xfrm>
            <a:off x="685800" y="457200"/>
            <a:ext cx="7315200" cy="6172200"/>
            <a:chOff x="685800" y="457200"/>
            <a:chExt cx="7315200" cy="6172200"/>
          </a:xfrm>
        </p:grpSpPr>
        <p:pic>
          <p:nvPicPr>
            <p:cNvPr id="21" name="Picture 20"/>
            <p:cNvPicPr>
              <a:picLocks noChangeAspect="1"/>
            </p:cNvPicPr>
            <p:nvPr/>
          </p:nvPicPr>
          <p:blipFill>
            <a:blip r:embed="rId2"/>
            <a:stretch>
              <a:fillRect/>
            </a:stretch>
          </p:blipFill>
          <p:spPr>
            <a:xfrm>
              <a:off x="685800" y="457200"/>
              <a:ext cx="7315200" cy="6172200"/>
            </a:xfrm>
            <a:prstGeom prst="rect">
              <a:avLst/>
            </a:prstGeom>
          </p:spPr>
        </p:pic>
        <p:sp>
          <p:nvSpPr>
            <p:cNvPr id="22" name="Rectangle 21"/>
            <p:cNvSpPr/>
            <p:nvPr/>
          </p:nvSpPr>
          <p:spPr>
            <a:xfrm>
              <a:off x="2362200" y="914400"/>
              <a:ext cx="1143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0875" y="6324600"/>
              <a:ext cx="314325"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867400" y="5791200"/>
              <a:ext cx="314325"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91200" y="990600"/>
              <a:ext cx="914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38600" y="11430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43235" y="1147762"/>
              <a:ext cx="713232" cy="223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657600" y="1524000"/>
              <a:ext cx="109728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791200" y="1905000"/>
              <a:ext cx="100584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1CE12D2B-AB60-4C44-ABD4-DDC7531C4A81}" type="slidenum">
              <a:rPr lang="en-US" smtClean="0"/>
              <a:t>25</a:t>
            </a:fld>
            <a:endParaRPr lang="en-US"/>
          </a:p>
        </p:txBody>
      </p:sp>
    </p:spTree>
    <p:extLst>
      <p:ext uri="{BB962C8B-B14F-4D97-AF65-F5344CB8AC3E}">
        <p14:creationId xmlns:p14="http://schemas.microsoft.com/office/powerpoint/2010/main" val="26531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p:cNvSpPr/>
          <p:nvPr/>
        </p:nvSpPr>
        <p:spPr>
          <a:xfrm>
            <a:off x="3485110" y="7038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1080003" y="4076484"/>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80003" y="4209079"/>
            <a:ext cx="914400" cy="523220"/>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carbon-carbon</a:t>
            </a:r>
          </a:p>
        </p:txBody>
      </p:sp>
      <p:sp>
        <p:nvSpPr>
          <p:cNvPr id="8" name="Oval 7"/>
          <p:cNvSpPr/>
          <p:nvPr/>
        </p:nvSpPr>
        <p:spPr>
          <a:xfrm>
            <a:off x="1635897" y="20754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735703" y="2156769"/>
            <a:ext cx="963345" cy="523220"/>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hydro-carbon</a:t>
            </a:r>
          </a:p>
        </p:txBody>
      </p:sp>
      <p:sp>
        <p:nvSpPr>
          <p:cNvPr id="10" name="TextBox 9"/>
          <p:cNvSpPr txBox="1"/>
          <p:nvPr/>
        </p:nvSpPr>
        <p:spPr>
          <a:xfrm>
            <a:off x="3607016" y="892890"/>
            <a:ext cx="792494"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ethane</a:t>
            </a:r>
          </a:p>
        </p:txBody>
      </p:sp>
      <p:grpSp>
        <p:nvGrpSpPr>
          <p:cNvPr id="77" name="Group 76"/>
          <p:cNvGrpSpPr/>
          <p:nvPr/>
        </p:nvGrpSpPr>
        <p:grpSpPr>
          <a:xfrm>
            <a:off x="6400800" y="4419600"/>
            <a:ext cx="950097" cy="685800"/>
            <a:chOff x="6400800" y="5022790"/>
            <a:chExt cx="950097" cy="685800"/>
          </a:xfrm>
        </p:grpSpPr>
        <p:sp>
          <p:nvSpPr>
            <p:cNvPr id="15" name="Oval 14"/>
            <p:cNvSpPr/>
            <p:nvPr/>
          </p:nvSpPr>
          <p:spPr>
            <a:xfrm>
              <a:off x="6400800" y="502279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436497" y="5181600"/>
              <a:ext cx="914400"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hydrogen</a:t>
              </a:r>
            </a:p>
          </p:txBody>
        </p:sp>
      </p:grpSp>
      <p:grpSp>
        <p:nvGrpSpPr>
          <p:cNvPr id="76" name="Group 75"/>
          <p:cNvGrpSpPr/>
          <p:nvPr/>
        </p:nvGrpSpPr>
        <p:grpSpPr>
          <a:xfrm>
            <a:off x="6858000" y="2743200"/>
            <a:ext cx="914400" cy="685800"/>
            <a:chOff x="4615083" y="2156769"/>
            <a:chExt cx="914400" cy="685800"/>
          </a:xfrm>
        </p:grpSpPr>
        <p:sp>
          <p:nvSpPr>
            <p:cNvPr id="17" name="Oval 16"/>
            <p:cNvSpPr/>
            <p:nvPr/>
          </p:nvSpPr>
          <p:spPr>
            <a:xfrm>
              <a:off x="4615083" y="215676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691283" y="2318175"/>
              <a:ext cx="7620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a:t>
              </a:r>
            </a:p>
          </p:txBody>
        </p:sp>
      </p:grpSp>
      <p:grpSp>
        <p:nvGrpSpPr>
          <p:cNvPr id="30" name="Group 29"/>
          <p:cNvGrpSpPr/>
          <p:nvPr/>
        </p:nvGrpSpPr>
        <p:grpSpPr>
          <a:xfrm>
            <a:off x="4652613" y="3297275"/>
            <a:ext cx="914400" cy="685800"/>
            <a:chOff x="4679232" y="3296303"/>
            <a:chExt cx="914400" cy="685800"/>
          </a:xfrm>
        </p:grpSpPr>
        <p:sp>
          <p:nvSpPr>
            <p:cNvPr id="19" name="Oval 18"/>
            <p:cNvSpPr/>
            <p:nvPr/>
          </p:nvSpPr>
          <p:spPr>
            <a:xfrm>
              <a:off x="4679232" y="3296303"/>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679232" y="3382347"/>
              <a:ext cx="875099" cy="523220"/>
            </a:xfrm>
            <a:prstGeom prst="rect">
              <a:avLst/>
            </a:prstGeom>
            <a:noFill/>
            <a:ln w="19050">
              <a:noFill/>
            </a:ln>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carboniz-ation</a:t>
              </a:r>
              <a:endParaRPr lang="en-US" sz="1400" b="1"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93780" y="5536879"/>
            <a:ext cx="950097" cy="685800"/>
            <a:chOff x="4038600" y="5029200"/>
            <a:chExt cx="950097" cy="685800"/>
          </a:xfrm>
        </p:grpSpPr>
        <p:sp>
          <p:nvSpPr>
            <p:cNvPr id="22" name="Oval 21"/>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fuel</a:t>
              </a:r>
            </a:p>
          </p:txBody>
        </p:sp>
      </p:grpSp>
      <p:grpSp>
        <p:nvGrpSpPr>
          <p:cNvPr id="24" name="Group 23"/>
          <p:cNvGrpSpPr/>
          <p:nvPr/>
        </p:nvGrpSpPr>
        <p:grpSpPr>
          <a:xfrm>
            <a:off x="7183289" y="3660805"/>
            <a:ext cx="950097" cy="685800"/>
            <a:chOff x="4038600" y="5029200"/>
            <a:chExt cx="950097" cy="685800"/>
          </a:xfrm>
        </p:grpSpPr>
        <p:sp>
          <p:nvSpPr>
            <p:cNvPr id="25" name="Oval 24"/>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gas</a:t>
              </a:r>
            </a:p>
          </p:txBody>
        </p:sp>
      </p:grpSp>
      <p:sp>
        <p:nvSpPr>
          <p:cNvPr id="35" name="Rectangle 34"/>
          <p:cNvSpPr/>
          <p:nvPr/>
        </p:nvSpPr>
        <p:spPr>
          <a:xfrm>
            <a:off x="3114483" y="6452192"/>
            <a:ext cx="2837636"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Learnable prose concepts C</a:t>
            </a:r>
            <a:r>
              <a:rPr lang="en-US" baseline="-25000" dirty="0">
                <a:latin typeface="Times New Roman" panose="02020603050405020304" pitchFamily="18" charset="0"/>
                <a:cs typeface="Times New Roman" panose="02020603050405020304" pitchFamily="18" charset="0"/>
              </a:rPr>
              <a:t>L</a:t>
            </a:r>
          </a:p>
        </p:txBody>
      </p:sp>
      <p:sp>
        <p:nvSpPr>
          <p:cNvPr id="2" name="Slide Number Placeholder 1"/>
          <p:cNvSpPr>
            <a:spLocks noGrp="1"/>
          </p:cNvSpPr>
          <p:nvPr>
            <p:ph type="sldNum" sz="quarter" idx="12"/>
          </p:nvPr>
        </p:nvSpPr>
        <p:spPr/>
        <p:txBody>
          <a:bodyPr/>
          <a:lstStyle/>
          <a:p>
            <a:fld id="{1CE12D2B-AB60-4C44-ABD4-DDC7531C4A81}" type="slidenum">
              <a:rPr lang="en-US" smtClean="0"/>
              <a:t>26</a:t>
            </a:fld>
            <a:endParaRPr lang="en-US"/>
          </a:p>
        </p:txBody>
      </p:sp>
    </p:spTree>
    <p:extLst>
      <p:ext uri="{BB962C8B-B14F-4D97-AF65-F5344CB8AC3E}">
        <p14:creationId xmlns:p14="http://schemas.microsoft.com/office/powerpoint/2010/main" val="1500727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p:cNvSpPr/>
          <p:nvPr/>
        </p:nvSpPr>
        <p:spPr>
          <a:xfrm>
            <a:off x="3485110" y="7038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1080003" y="4076484"/>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80003" y="4209079"/>
            <a:ext cx="914400" cy="523220"/>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carbon-carbon</a:t>
            </a:r>
          </a:p>
        </p:txBody>
      </p:sp>
      <p:sp>
        <p:nvSpPr>
          <p:cNvPr id="8" name="Oval 7"/>
          <p:cNvSpPr/>
          <p:nvPr/>
        </p:nvSpPr>
        <p:spPr>
          <a:xfrm>
            <a:off x="1635897" y="20754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735703" y="2156769"/>
            <a:ext cx="963345" cy="523220"/>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hydro-carbon</a:t>
            </a:r>
          </a:p>
        </p:txBody>
      </p:sp>
      <p:sp>
        <p:nvSpPr>
          <p:cNvPr id="10" name="TextBox 9"/>
          <p:cNvSpPr txBox="1"/>
          <p:nvPr/>
        </p:nvSpPr>
        <p:spPr>
          <a:xfrm>
            <a:off x="3607016" y="892890"/>
            <a:ext cx="792494"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ethane</a:t>
            </a:r>
          </a:p>
        </p:txBody>
      </p:sp>
      <p:cxnSp>
        <p:nvCxnSpPr>
          <p:cNvPr id="11" name="Curved Connector 10"/>
          <p:cNvCxnSpPr>
            <a:endCxn id="8" idx="7"/>
          </p:cNvCxnSpPr>
          <p:nvPr/>
        </p:nvCxnSpPr>
        <p:spPr>
          <a:xfrm rot="5400000">
            <a:off x="2391709" y="1082510"/>
            <a:ext cx="1118079" cy="1068724"/>
          </a:xfrm>
          <a:prstGeom prst="curvedConnector3">
            <a:avLst/>
          </a:prstGeom>
          <a:noFill/>
          <a:ln w="19050" cap="sq">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2" name="Curved Connector 11"/>
          <p:cNvCxnSpPr>
            <a:stCxn id="8" idx="2"/>
            <a:endCxn id="6" idx="0"/>
          </p:cNvCxnSpPr>
          <p:nvPr/>
        </p:nvCxnSpPr>
        <p:spPr>
          <a:xfrm rot="10800000" flipV="1">
            <a:off x="1537203" y="2418378"/>
            <a:ext cx="98694" cy="1658105"/>
          </a:xfrm>
          <a:prstGeom prst="curvedConnector2">
            <a:avLst/>
          </a:prstGeom>
          <a:noFill/>
          <a:ln w="19050" cap="sq">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2582841" y="1643861"/>
            <a:ext cx="1083273" cy="461665"/>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is structurally </a:t>
            </a:r>
          </a:p>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the simplest </a:t>
            </a:r>
          </a:p>
        </p:txBody>
      </p:sp>
      <p:sp>
        <p:nvSpPr>
          <p:cNvPr id="14" name="TextBox 13"/>
          <p:cNvSpPr txBox="1"/>
          <p:nvPr/>
        </p:nvSpPr>
        <p:spPr>
          <a:xfrm>
            <a:off x="897088" y="3124173"/>
            <a:ext cx="7620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contains</a:t>
            </a:r>
          </a:p>
        </p:txBody>
      </p:sp>
      <p:grpSp>
        <p:nvGrpSpPr>
          <p:cNvPr id="77" name="Group 76"/>
          <p:cNvGrpSpPr/>
          <p:nvPr/>
        </p:nvGrpSpPr>
        <p:grpSpPr>
          <a:xfrm>
            <a:off x="6400800" y="4419600"/>
            <a:ext cx="950097" cy="685800"/>
            <a:chOff x="6400800" y="5022790"/>
            <a:chExt cx="950097" cy="685800"/>
          </a:xfrm>
        </p:grpSpPr>
        <p:sp>
          <p:nvSpPr>
            <p:cNvPr id="15" name="Oval 14"/>
            <p:cNvSpPr/>
            <p:nvPr/>
          </p:nvSpPr>
          <p:spPr>
            <a:xfrm>
              <a:off x="6400800" y="502279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436497" y="5181600"/>
              <a:ext cx="914400"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hydrogen</a:t>
              </a:r>
            </a:p>
          </p:txBody>
        </p:sp>
      </p:grpSp>
      <p:grpSp>
        <p:nvGrpSpPr>
          <p:cNvPr id="76" name="Group 75"/>
          <p:cNvGrpSpPr/>
          <p:nvPr/>
        </p:nvGrpSpPr>
        <p:grpSpPr>
          <a:xfrm>
            <a:off x="6858000" y="2743200"/>
            <a:ext cx="914400" cy="685800"/>
            <a:chOff x="4615083" y="2156769"/>
            <a:chExt cx="914400" cy="685800"/>
          </a:xfrm>
        </p:grpSpPr>
        <p:sp>
          <p:nvSpPr>
            <p:cNvPr id="17" name="Oval 16"/>
            <p:cNvSpPr/>
            <p:nvPr/>
          </p:nvSpPr>
          <p:spPr>
            <a:xfrm>
              <a:off x="4615083" y="215676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691283" y="2318175"/>
              <a:ext cx="7620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a:t>
              </a:r>
            </a:p>
          </p:txBody>
        </p:sp>
      </p:grpSp>
      <p:grpSp>
        <p:nvGrpSpPr>
          <p:cNvPr id="30" name="Group 29"/>
          <p:cNvGrpSpPr/>
          <p:nvPr/>
        </p:nvGrpSpPr>
        <p:grpSpPr>
          <a:xfrm>
            <a:off x="4652613" y="3297275"/>
            <a:ext cx="914400" cy="685800"/>
            <a:chOff x="4679232" y="3296303"/>
            <a:chExt cx="914400" cy="685800"/>
          </a:xfrm>
        </p:grpSpPr>
        <p:sp>
          <p:nvSpPr>
            <p:cNvPr id="19" name="Oval 18"/>
            <p:cNvSpPr/>
            <p:nvPr/>
          </p:nvSpPr>
          <p:spPr>
            <a:xfrm>
              <a:off x="4679232" y="3296303"/>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679232" y="3382347"/>
              <a:ext cx="875099" cy="523220"/>
            </a:xfrm>
            <a:prstGeom prst="rect">
              <a:avLst/>
            </a:prstGeom>
            <a:noFill/>
            <a:ln w="19050">
              <a:noFill/>
            </a:ln>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carboniz-ation</a:t>
              </a:r>
              <a:endParaRPr lang="en-US" sz="1400" b="1"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93780" y="5536879"/>
            <a:ext cx="950097" cy="685800"/>
            <a:chOff x="4038600" y="5029200"/>
            <a:chExt cx="950097" cy="685800"/>
          </a:xfrm>
        </p:grpSpPr>
        <p:sp>
          <p:nvSpPr>
            <p:cNvPr id="22" name="Oval 21"/>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fuel</a:t>
              </a:r>
            </a:p>
          </p:txBody>
        </p:sp>
      </p:grpSp>
      <p:grpSp>
        <p:nvGrpSpPr>
          <p:cNvPr id="24" name="Group 23"/>
          <p:cNvGrpSpPr/>
          <p:nvPr/>
        </p:nvGrpSpPr>
        <p:grpSpPr>
          <a:xfrm>
            <a:off x="7183289" y="3660805"/>
            <a:ext cx="950097" cy="685800"/>
            <a:chOff x="4038600" y="5029200"/>
            <a:chExt cx="950097" cy="685800"/>
          </a:xfrm>
        </p:grpSpPr>
        <p:sp>
          <p:nvSpPr>
            <p:cNvPr id="25" name="Oval 24"/>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gas</a:t>
              </a:r>
            </a:p>
          </p:txBody>
        </p:sp>
      </p:grpSp>
      <p:sp>
        <p:nvSpPr>
          <p:cNvPr id="35" name="Rectangle 34"/>
          <p:cNvSpPr/>
          <p:nvPr/>
        </p:nvSpPr>
        <p:spPr>
          <a:xfrm>
            <a:off x="1715711" y="6452192"/>
            <a:ext cx="5635196"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 The Knowledge Graph after reading the prose LTX– (G</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endParaRPr lang="en-US" baseline="-25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CE12D2B-AB60-4C44-ABD4-DDC7531C4A81}" type="slidenum">
              <a:rPr lang="en-US" smtClean="0"/>
              <a:t>27</a:t>
            </a:fld>
            <a:endParaRPr lang="en-US"/>
          </a:p>
        </p:txBody>
      </p:sp>
    </p:spTree>
    <p:extLst>
      <p:ext uri="{BB962C8B-B14F-4D97-AF65-F5344CB8AC3E}">
        <p14:creationId xmlns:p14="http://schemas.microsoft.com/office/powerpoint/2010/main" val="3496586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p:cNvSpPr/>
          <p:nvPr/>
        </p:nvSpPr>
        <p:spPr>
          <a:xfrm>
            <a:off x="3485110" y="7038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1080003" y="4076484"/>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80003" y="4209079"/>
            <a:ext cx="914400" cy="523220"/>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carbon-carbon</a:t>
            </a:r>
          </a:p>
        </p:txBody>
      </p:sp>
      <p:sp>
        <p:nvSpPr>
          <p:cNvPr id="8" name="Oval 7"/>
          <p:cNvSpPr/>
          <p:nvPr/>
        </p:nvSpPr>
        <p:spPr>
          <a:xfrm>
            <a:off x="1635897" y="20754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735703" y="2156769"/>
            <a:ext cx="963345" cy="523220"/>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hydro-carbon</a:t>
            </a:r>
          </a:p>
        </p:txBody>
      </p:sp>
      <p:sp>
        <p:nvSpPr>
          <p:cNvPr id="10" name="TextBox 9"/>
          <p:cNvSpPr txBox="1"/>
          <p:nvPr/>
        </p:nvSpPr>
        <p:spPr>
          <a:xfrm>
            <a:off x="3607016" y="892890"/>
            <a:ext cx="792494"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ethane</a:t>
            </a:r>
          </a:p>
        </p:txBody>
      </p:sp>
      <p:cxnSp>
        <p:nvCxnSpPr>
          <p:cNvPr id="11" name="Curved Connector 10"/>
          <p:cNvCxnSpPr>
            <a:endCxn id="8" idx="7"/>
          </p:cNvCxnSpPr>
          <p:nvPr/>
        </p:nvCxnSpPr>
        <p:spPr>
          <a:xfrm rot="5400000">
            <a:off x="2391709" y="1082510"/>
            <a:ext cx="1118079" cy="1068724"/>
          </a:xfrm>
          <a:prstGeom prst="curvedConnector3">
            <a:avLst/>
          </a:prstGeom>
          <a:noFill/>
          <a:ln w="19050" cap="sq">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2" name="Curved Connector 11"/>
          <p:cNvCxnSpPr>
            <a:stCxn id="8" idx="2"/>
            <a:endCxn id="6" idx="0"/>
          </p:cNvCxnSpPr>
          <p:nvPr/>
        </p:nvCxnSpPr>
        <p:spPr>
          <a:xfrm rot="10800000" flipV="1">
            <a:off x="1537203" y="2418378"/>
            <a:ext cx="98694" cy="1658105"/>
          </a:xfrm>
          <a:prstGeom prst="curvedConnector2">
            <a:avLst/>
          </a:prstGeom>
          <a:noFill/>
          <a:ln w="19050" cap="sq">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2582841" y="1643861"/>
            <a:ext cx="1083273" cy="461665"/>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is structurally </a:t>
            </a:r>
          </a:p>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the simplest </a:t>
            </a:r>
          </a:p>
        </p:txBody>
      </p:sp>
      <p:sp>
        <p:nvSpPr>
          <p:cNvPr id="14" name="TextBox 13"/>
          <p:cNvSpPr txBox="1"/>
          <p:nvPr/>
        </p:nvSpPr>
        <p:spPr>
          <a:xfrm>
            <a:off x="897088" y="3124173"/>
            <a:ext cx="7620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contains</a:t>
            </a:r>
          </a:p>
        </p:txBody>
      </p:sp>
      <p:grpSp>
        <p:nvGrpSpPr>
          <p:cNvPr id="77" name="Group 76"/>
          <p:cNvGrpSpPr/>
          <p:nvPr/>
        </p:nvGrpSpPr>
        <p:grpSpPr>
          <a:xfrm>
            <a:off x="6400800" y="4419600"/>
            <a:ext cx="950097" cy="685800"/>
            <a:chOff x="6400800" y="5022790"/>
            <a:chExt cx="950097" cy="685800"/>
          </a:xfrm>
        </p:grpSpPr>
        <p:sp>
          <p:nvSpPr>
            <p:cNvPr id="15" name="Oval 14"/>
            <p:cNvSpPr/>
            <p:nvPr/>
          </p:nvSpPr>
          <p:spPr>
            <a:xfrm>
              <a:off x="6400800" y="502279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436497" y="5181600"/>
              <a:ext cx="914400"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hydrogen</a:t>
              </a:r>
            </a:p>
          </p:txBody>
        </p:sp>
      </p:grpSp>
      <p:grpSp>
        <p:nvGrpSpPr>
          <p:cNvPr id="76" name="Group 75"/>
          <p:cNvGrpSpPr/>
          <p:nvPr/>
        </p:nvGrpSpPr>
        <p:grpSpPr>
          <a:xfrm>
            <a:off x="6858000" y="2743200"/>
            <a:ext cx="914400" cy="685800"/>
            <a:chOff x="4615083" y="2156769"/>
            <a:chExt cx="914400" cy="685800"/>
          </a:xfrm>
        </p:grpSpPr>
        <p:sp>
          <p:nvSpPr>
            <p:cNvPr id="17" name="Oval 16"/>
            <p:cNvSpPr/>
            <p:nvPr/>
          </p:nvSpPr>
          <p:spPr>
            <a:xfrm>
              <a:off x="4615083" y="215676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691283" y="2318175"/>
              <a:ext cx="7620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a:t>
              </a:r>
            </a:p>
          </p:txBody>
        </p:sp>
      </p:grpSp>
      <p:grpSp>
        <p:nvGrpSpPr>
          <p:cNvPr id="30" name="Group 29"/>
          <p:cNvGrpSpPr/>
          <p:nvPr/>
        </p:nvGrpSpPr>
        <p:grpSpPr>
          <a:xfrm>
            <a:off x="4652613" y="3297275"/>
            <a:ext cx="914400" cy="685800"/>
            <a:chOff x="4679232" y="3296303"/>
            <a:chExt cx="914400" cy="685800"/>
          </a:xfrm>
        </p:grpSpPr>
        <p:sp>
          <p:nvSpPr>
            <p:cNvPr id="19" name="Oval 18"/>
            <p:cNvSpPr/>
            <p:nvPr/>
          </p:nvSpPr>
          <p:spPr>
            <a:xfrm>
              <a:off x="4679232" y="3296303"/>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679232" y="3382347"/>
              <a:ext cx="875099" cy="523220"/>
            </a:xfrm>
            <a:prstGeom prst="rect">
              <a:avLst/>
            </a:prstGeom>
            <a:noFill/>
            <a:ln w="19050">
              <a:noFill/>
            </a:ln>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carboniz-ation</a:t>
              </a:r>
              <a:endParaRPr lang="en-US" sz="1400" b="1"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93780" y="5536879"/>
            <a:ext cx="950097" cy="685800"/>
            <a:chOff x="4038600" y="5029200"/>
            <a:chExt cx="950097" cy="685800"/>
          </a:xfrm>
        </p:grpSpPr>
        <p:sp>
          <p:nvSpPr>
            <p:cNvPr id="22" name="Oval 21"/>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fuel</a:t>
              </a:r>
            </a:p>
          </p:txBody>
        </p:sp>
      </p:grpSp>
      <p:grpSp>
        <p:nvGrpSpPr>
          <p:cNvPr id="24" name="Group 23"/>
          <p:cNvGrpSpPr/>
          <p:nvPr/>
        </p:nvGrpSpPr>
        <p:grpSpPr>
          <a:xfrm>
            <a:off x="7183289" y="3660805"/>
            <a:ext cx="950097" cy="685800"/>
            <a:chOff x="4038600" y="5029200"/>
            <a:chExt cx="950097" cy="685800"/>
          </a:xfrm>
        </p:grpSpPr>
        <p:sp>
          <p:nvSpPr>
            <p:cNvPr id="25" name="Oval 24"/>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gas</a:t>
              </a:r>
            </a:p>
          </p:txBody>
        </p:sp>
      </p:grpSp>
      <p:cxnSp>
        <p:nvCxnSpPr>
          <p:cNvPr id="32" name="Curved Connector 31"/>
          <p:cNvCxnSpPr>
            <a:stCxn id="5" idx="6"/>
            <a:endCxn id="17" idx="0"/>
          </p:cNvCxnSpPr>
          <p:nvPr/>
        </p:nvCxnSpPr>
        <p:spPr>
          <a:xfrm>
            <a:off x="4399510" y="1046779"/>
            <a:ext cx="2915690" cy="1696421"/>
          </a:xfrm>
          <a:prstGeom prst="curvedConnector2">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63524" y="1200667"/>
            <a:ext cx="811591" cy="461665"/>
          </a:xfrm>
          <a:prstGeom prst="rect">
            <a:avLst/>
          </a:prstGeom>
          <a:noFill/>
        </p:spPr>
        <p:txBody>
          <a:bodyPr wrap="square" rtlCol="0">
            <a:spAutoFit/>
          </a:bodyPr>
          <a:lstStyle/>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is broken</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 to</a:t>
            </a:r>
          </a:p>
        </p:txBody>
      </p:sp>
      <p:sp>
        <p:nvSpPr>
          <p:cNvPr id="40" name="TextBox 39"/>
          <p:cNvSpPr txBox="1"/>
          <p:nvPr/>
        </p:nvSpPr>
        <p:spPr>
          <a:xfrm>
            <a:off x="646073" y="1736193"/>
            <a:ext cx="709448" cy="276999"/>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bond in</a:t>
            </a:r>
          </a:p>
        </p:txBody>
      </p:sp>
      <p:cxnSp>
        <p:nvCxnSpPr>
          <p:cNvPr id="70" name="Curved Connector 69"/>
          <p:cNvCxnSpPr>
            <a:stCxn id="7" idx="1"/>
            <a:endCxn id="5" idx="2"/>
          </p:cNvCxnSpPr>
          <p:nvPr/>
        </p:nvCxnSpPr>
        <p:spPr>
          <a:xfrm rot="10800000" flipH="1">
            <a:off x="1080002" y="1046779"/>
            <a:ext cx="2405107" cy="3423910"/>
          </a:xfrm>
          <a:prstGeom prst="curvedConnector3">
            <a:avLst>
              <a:gd name="adj1" fmla="val -9505"/>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876154" y="2577649"/>
            <a:ext cx="914400" cy="685800"/>
            <a:chOff x="4679232" y="3296303"/>
            <a:chExt cx="914400" cy="685800"/>
          </a:xfrm>
        </p:grpSpPr>
        <p:sp>
          <p:nvSpPr>
            <p:cNvPr id="73" name="Oval 72"/>
            <p:cNvSpPr/>
            <p:nvPr/>
          </p:nvSpPr>
          <p:spPr>
            <a:xfrm>
              <a:off x="4679232" y="3296303"/>
              <a:ext cx="914400" cy="6858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4713002" y="3454763"/>
              <a:ext cx="875099"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fluorine</a:t>
              </a:r>
            </a:p>
          </p:txBody>
        </p:sp>
      </p:grpSp>
      <p:cxnSp>
        <p:nvCxnSpPr>
          <p:cNvPr id="78" name="Curved Connector 77"/>
          <p:cNvCxnSpPr>
            <a:endCxn id="17" idx="2"/>
          </p:cNvCxnSpPr>
          <p:nvPr/>
        </p:nvCxnSpPr>
        <p:spPr>
          <a:xfrm>
            <a:off x="4790555" y="2897602"/>
            <a:ext cx="2067445" cy="188498"/>
          </a:xfrm>
          <a:prstGeom prst="curved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a:endCxn id="73" idx="2"/>
          </p:cNvCxnSpPr>
          <p:nvPr/>
        </p:nvCxnSpPr>
        <p:spPr>
          <a:xfrm>
            <a:off x="2550299" y="2518812"/>
            <a:ext cx="1325855" cy="401737"/>
          </a:xfrm>
          <a:prstGeom prst="curved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66463" y="2743013"/>
            <a:ext cx="886881" cy="276999"/>
          </a:xfrm>
          <a:prstGeom prst="rect">
            <a:avLst/>
          </a:prstGeom>
          <a:noFill/>
        </p:spPr>
        <p:txBody>
          <a:bodyPr wrap="square" rtlCol="0">
            <a:spAutoFit/>
          </a:bodyPr>
          <a:lstStyle/>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resulting in</a:t>
            </a:r>
          </a:p>
        </p:txBody>
      </p:sp>
      <p:sp>
        <p:nvSpPr>
          <p:cNvPr id="83" name="TextBox 82"/>
          <p:cNvSpPr txBox="1"/>
          <p:nvPr/>
        </p:nvSpPr>
        <p:spPr>
          <a:xfrm>
            <a:off x="3111225" y="2435937"/>
            <a:ext cx="811591" cy="461665"/>
          </a:xfrm>
          <a:prstGeom prst="rect">
            <a:avLst/>
          </a:prstGeom>
          <a:noFill/>
        </p:spPr>
        <p:txBody>
          <a:bodyPr wrap="square" rtlCol="0">
            <a:spAutoFit/>
          </a:bodyPr>
          <a:lstStyle/>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is broken</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 to</a:t>
            </a:r>
          </a:p>
        </p:txBody>
      </p:sp>
      <p:grpSp>
        <p:nvGrpSpPr>
          <p:cNvPr id="98" name="Group 97"/>
          <p:cNvGrpSpPr/>
          <p:nvPr/>
        </p:nvGrpSpPr>
        <p:grpSpPr>
          <a:xfrm>
            <a:off x="3141009" y="4230589"/>
            <a:ext cx="1007086" cy="685800"/>
            <a:chOff x="3141009" y="4230589"/>
            <a:chExt cx="1007086" cy="685800"/>
          </a:xfrm>
        </p:grpSpPr>
        <p:sp>
          <p:nvSpPr>
            <p:cNvPr id="91" name="Oval 90"/>
            <p:cNvSpPr/>
            <p:nvPr/>
          </p:nvSpPr>
          <p:spPr>
            <a:xfrm>
              <a:off x="3172742" y="4230589"/>
              <a:ext cx="914400" cy="6858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2" name="TextBox 91"/>
            <p:cNvSpPr txBox="1"/>
            <p:nvPr/>
          </p:nvSpPr>
          <p:spPr>
            <a:xfrm>
              <a:off x="3141009" y="4419600"/>
              <a:ext cx="1007086"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compound</a:t>
              </a:r>
            </a:p>
          </p:txBody>
        </p:sp>
      </p:grpSp>
      <p:cxnSp>
        <p:nvCxnSpPr>
          <p:cNvPr id="93" name="Curved Connector 92"/>
          <p:cNvCxnSpPr/>
          <p:nvPr/>
        </p:nvCxnSpPr>
        <p:spPr>
          <a:xfrm rot="16200000" flipH="1">
            <a:off x="2188145" y="2788789"/>
            <a:ext cx="1471031" cy="1412567"/>
          </a:xfrm>
          <a:prstGeom prst="curvedConnector3">
            <a:avLst/>
          </a:prstGeom>
          <a:noFill/>
          <a:ln w="19050" cap="sq">
            <a:solidFill>
              <a:srgbClr val="00B0F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4" name="TextBox 93"/>
          <p:cNvSpPr txBox="1"/>
          <p:nvPr/>
        </p:nvSpPr>
        <p:spPr>
          <a:xfrm>
            <a:off x="2615600" y="3150493"/>
            <a:ext cx="33514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is</a:t>
            </a:r>
          </a:p>
        </p:txBody>
      </p:sp>
      <p:cxnSp>
        <p:nvCxnSpPr>
          <p:cNvPr id="95" name="Curved Connector 94"/>
          <p:cNvCxnSpPr/>
          <p:nvPr/>
        </p:nvCxnSpPr>
        <p:spPr>
          <a:xfrm>
            <a:off x="4087142" y="4581146"/>
            <a:ext cx="2313658" cy="181354"/>
          </a:xfrm>
          <a:prstGeom prst="curvedConnector3">
            <a:avLst/>
          </a:prstGeom>
          <a:noFill/>
          <a:ln w="19050" cap="sq">
            <a:solidFill>
              <a:srgbClr val="00B0F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6" name="TextBox 95"/>
          <p:cNvSpPr txBox="1"/>
          <p:nvPr/>
        </p:nvSpPr>
        <p:spPr>
          <a:xfrm rot="512383">
            <a:off x="4898454" y="4392134"/>
            <a:ext cx="104514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containing of</a:t>
            </a:r>
          </a:p>
        </p:txBody>
      </p:sp>
      <p:sp>
        <p:nvSpPr>
          <p:cNvPr id="55" name="Rectangle 54"/>
          <p:cNvSpPr/>
          <p:nvPr/>
        </p:nvSpPr>
        <p:spPr>
          <a:xfrm>
            <a:off x="834732" y="6452192"/>
            <a:ext cx="7397153"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 Illumination Knowledge Graph after reading the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reference RTX</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(IKG</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endParaRPr lang="en-US" baseline="-25000" dirty="0">
              <a:latin typeface="Times New Roman" panose="02020603050405020304" pitchFamily="18" charset="0"/>
              <a:cs typeface="Times New Roman" panose="02020603050405020304" pitchFamily="18" charset="0"/>
            </a:endParaRPr>
          </a:p>
        </p:txBody>
      </p:sp>
      <p:cxnSp>
        <p:nvCxnSpPr>
          <p:cNvPr id="46" name="Curved Connector 47"/>
          <p:cNvCxnSpPr/>
          <p:nvPr/>
        </p:nvCxnSpPr>
        <p:spPr>
          <a:xfrm flipH="1">
            <a:off x="2518757" y="1046779"/>
            <a:ext cx="1880753" cy="1260278"/>
          </a:xfrm>
          <a:prstGeom prst="curvedConnector3">
            <a:avLst>
              <a:gd name="adj1" fmla="val -12155"/>
            </a:avLst>
          </a:prstGeom>
          <a:noFill/>
          <a:ln w="19050" cap="sq">
            <a:solidFill>
              <a:schemeClr val="accent2">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4277603" y="1879770"/>
            <a:ext cx="760786" cy="276999"/>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hyponym</a:t>
            </a:r>
          </a:p>
        </p:txBody>
      </p:sp>
      <p:cxnSp>
        <p:nvCxnSpPr>
          <p:cNvPr id="48" name="Curved Connector 47"/>
          <p:cNvCxnSpPr>
            <a:endCxn id="25" idx="5"/>
          </p:cNvCxnSpPr>
          <p:nvPr/>
        </p:nvCxnSpPr>
        <p:spPr>
          <a:xfrm flipV="1">
            <a:off x="7119964" y="4246172"/>
            <a:ext cx="843814" cy="801562"/>
          </a:xfrm>
          <a:prstGeom prst="curvedConnector2">
            <a:avLst/>
          </a:prstGeom>
          <a:noFill/>
          <a:ln w="19050" cap="sq">
            <a:solidFill>
              <a:schemeClr val="accent2">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7757627" y="4605027"/>
            <a:ext cx="760786" cy="276999"/>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hyponym</a:t>
            </a:r>
          </a:p>
        </p:txBody>
      </p:sp>
      <p:sp>
        <p:nvSpPr>
          <p:cNvPr id="2" name="Slide Number Placeholder 1"/>
          <p:cNvSpPr>
            <a:spLocks noGrp="1"/>
          </p:cNvSpPr>
          <p:nvPr>
            <p:ph type="sldNum" sz="quarter" idx="12"/>
          </p:nvPr>
        </p:nvSpPr>
        <p:spPr/>
        <p:txBody>
          <a:bodyPr/>
          <a:lstStyle/>
          <a:p>
            <a:fld id="{1CE12D2B-AB60-4C44-ABD4-DDC7531C4A81}" type="slidenum">
              <a:rPr lang="en-US" smtClean="0"/>
              <a:t>28</a:t>
            </a:fld>
            <a:endParaRPr lang="en-US"/>
          </a:p>
        </p:txBody>
      </p:sp>
    </p:spTree>
    <p:extLst>
      <p:ext uri="{BB962C8B-B14F-4D97-AF65-F5344CB8AC3E}">
        <p14:creationId xmlns:p14="http://schemas.microsoft.com/office/powerpoint/2010/main" val="2640179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p:cNvSpPr/>
          <p:nvPr/>
        </p:nvSpPr>
        <p:spPr>
          <a:xfrm>
            <a:off x="3485110" y="7038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1080003" y="4076484"/>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80003" y="4209079"/>
            <a:ext cx="914400" cy="523220"/>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carbon-carbon</a:t>
            </a:r>
          </a:p>
        </p:txBody>
      </p:sp>
      <p:sp>
        <p:nvSpPr>
          <p:cNvPr id="8" name="Oval 7"/>
          <p:cNvSpPr/>
          <p:nvPr/>
        </p:nvSpPr>
        <p:spPr>
          <a:xfrm>
            <a:off x="1635897" y="20754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735703" y="2156769"/>
            <a:ext cx="963345" cy="523220"/>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hydro-carbon</a:t>
            </a:r>
          </a:p>
        </p:txBody>
      </p:sp>
      <p:sp>
        <p:nvSpPr>
          <p:cNvPr id="10" name="TextBox 9"/>
          <p:cNvSpPr txBox="1"/>
          <p:nvPr/>
        </p:nvSpPr>
        <p:spPr>
          <a:xfrm>
            <a:off x="3607016" y="892890"/>
            <a:ext cx="792494"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ethane</a:t>
            </a:r>
          </a:p>
        </p:txBody>
      </p:sp>
      <p:cxnSp>
        <p:nvCxnSpPr>
          <p:cNvPr id="11" name="Curved Connector 10"/>
          <p:cNvCxnSpPr>
            <a:endCxn id="8" idx="7"/>
          </p:cNvCxnSpPr>
          <p:nvPr/>
        </p:nvCxnSpPr>
        <p:spPr>
          <a:xfrm rot="5400000">
            <a:off x="2391709" y="1082510"/>
            <a:ext cx="1118079" cy="1068724"/>
          </a:xfrm>
          <a:prstGeom prst="curvedConnector3">
            <a:avLst/>
          </a:prstGeom>
          <a:noFill/>
          <a:ln w="19050" cap="sq">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2" name="Curved Connector 11"/>
          <p:cNvCxnSpPr>
            <a:stCxn id="8" idx="2"/>
            <a:endCxn id="6" idx="0"/>
          </p:cNvCxnSpPr>
          <p:nvPr/>
        </p:nvCxnSpPr>
        <p:spPr>
          <a:xfrm rot="10800000" flipV="1">
            <a:off x="1537203" y="2418378"/>
            <a:ext cx="98694" cy="1658105"/>
          </a:xfrm>
          <a:prstGeom prst="curvedConnector2">
            <a:avLst/>
          </a:prstGeom>
          <a:noFill/>
          <a:ln w="19050" cap="sq">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2582841" y="1643861"/>
            <a:ext cx="1083273" cy="461665"/>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is structurally </a:t>
            </a:r>
          </a:p>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the simplest </a:t>
            </a:r>
          </a:p>
        </p:txBody>
      </p:sp>
      <p:sp>
        <p:nvSpPr>
          <p:cNvPr id="14" name="TextBox 13"/>
          <p:cNvSpPr txBox="1"/>
          <p:nvPr/>
        </p:nvSpPr>
        <p:spPr>
          <a:xfrm>
            <a:off x="897088" y="3124173"/>
            <a:ext cx="7620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contains</a:t>
            </a:r>
          </a:p>
        </p:txBody>
      </p:sp>
      <p:grpSp>
        <p:nvGrpSpPr>
          <p:cNvPr id="77" name="Group 76"/>
          <p:cNvGrpSpPr/>
          <p:nvPr/>
        </p:nvGrpSpPr>
        <p:grpSpPr>
          <a:xfrm>
            <a:off x="6400800" y="4419600"/>
            <a:ext cx="950097" cy="685800"/>
            <a:chOff x="6400800" y="5022790"/>
            <a:chExt cx="950097" cy="685800"/>
          </a:xfrm>
        </p:grpSpPr>
        <p:sp>
          <p:nvSpPr>
            <p:cNvPr id="15" name="Oval 14"/>
            <p:cNvSpPr/>
            <p:nvPr/>
          </p:nvSpPr>
          <p:spPr>
            <a:xfrm>
              <a:off x="6400800" y="502279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436497" y="5181600"/>
              <a:ext cx="914400"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hydrogen</a:t>
              </a:r>
            </a:p>
          </p:txBody>
        </p:sp>
      </p:grpSp>
      <p:grpSp>
        <p:nvGrpSpPr>
          <p:cNvPr id="76" name="Group 75"/>
          <p:cNvGrpSpPr/>
          <p:nvPr/>
        </p:nvGrpSpPr>
        <p:grpSpPr>
          <a:xfrm>
            <a:off x="6858000" y="2743200"/>
            <a:ext cx="914400" cy="685800"/>
            <a:chOff x="4615083" y="2156769"/>
            <a:chExt cx="914400" cy="685800"/>
          </a:xfrm>
        </p:grpSpPr>
        <p:sp>
          <p:nvSpPr>
            <p:cNvPr id="17" name="Oval 16"/>
            <p:cNvSpPr/>
            <p:nvPr/>
          </p:nvSpPr>
          <p:spPr>
            <a:xfrm>
              <a:off x="4615083" y="215676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691283" y="2318175"/>
              <a:ext cx="7620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a:t>
              </a:r>
            </a:p>
          </p:txBody>
        </p:sp>
      </p:grpSp>
      <p:grpSp>
        <p:nvGrpSpPr>
          <p:cNvPr id="30" name="Group 29"/>
          <p:cNvGrpSpPr/>
          <p:nvPr/>
        </p:nvGrpSpPr>
        <p:grpSpPr>
          <a:xfrm>
            <a:off x="4652613" y="3297275"/>
            <a:ext cx="914400" cy="685800"/>
            <a:chOff x="4679232" y="3296303"/>
            <a:chExt cx="914400" cy="685800"/>
          </a:xfrm>
        </p:grpSpPr>
        <p:sp>
          <p:nvSpPr>
            <p:cNvPr id="19" name="Oval 18"/>
            <p:cNvSpPr/>
            <p:nvPr/>
          </p:nvSpPr>
          <p:spPr>
            <a:xfrm>
              <a:off x="4679232" y="3296303"/>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679232" y="3382347"/>
              <a:ext cx="875099" cy="523220"/>
            </a:xfrm>
            <a:prstGeom prst="rect">
              <a:avLst/>
            </a:prstGeom>
            <a:noFill/>
            <a:ln w="19050">
              <a:noFill/>
            </a:ln>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carboniz-ation</a:t>
              </a:r>
              <a:endParaRPr lang="en-US" sz="1400" b="1"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93780" y="5536879"/>
            <a:ext cx="950097" cy="685800"/>
            <a:chOff x="4038600" y="5029200"/>
            <a:chExt cx="950097" cy="685800"/>
          </a:xfrm>
        </p:grpSpPr>
        <p:sp>
          <p:nvSpPr>
            <p:cNvPr id="22" name="Oval 21"/>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fuel</a:t>
              </a:r>
            </a:p>
          </p:txBody>
        </p:sp>
      </p:grpSp>
      <p:grpSp>
        <p:nvGrpSpPr>
          <p:cNvPr id="24" name="Group 23"/>
          <p:cNvGrpSpPr/>
          <p:nvPr/>
        </p:nvGrpSpPr>
        <p:grpSpPr>
          <a:xfrm>
            <a:off x="7183289" y="3660805"/>
            <a:ext cx="950097" cy="685800"/>
            <a:chOff x="4038600" y="5029200"/>
            <a:chExt cx="950097" cy="685800"/>
          </a:xfrm>
        </p:grpSpPr>
        <p:sp>
          <p:nvSpPr>
            <p:cNvPr id="25" name="Oval 24"/>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gas</a:t>
              </a:r>
            </a:p>
          </p:txBody>
        </p:sp>
      </p:grpSp>
      <p:cxnSp>
        <p:nvCxnSpPr>
          <p:cNvPr id="32" name="Curved Connector 31"/>
          <p:cNvCxnSpPr>
            <a:stCxn id="5" idx="6"/>
            <a:endCxn id="17" idx="0"/>
          </p:cNvCxnSpPr>
          <p:nvPr/>
        </p:nvCxnSpPr>
        <p:spPr>
          <a:xfrm>
            <a:off x="4399510" y="1046779"/>
            <a:ext cx="2915690" cy="1696421"/>
          </a:xfrm>
          <a:prstGeom prst="curvedConnector2">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63524" y="1200667"/>
            <a:ext cx="811591" cy="461665"/>
          </a:xfrm>
          <a:prstGeom prst="rect">
            <a:avLst/>
          </a:prstGeom>
          <a:noFill/>
        </p:spPr>
        <p:txBody>
          <a:bodyPr wrap="square" rtlCol="0">
            <a:spAutoFit/>
          </a:bodyPr>
          <a:lstStyle/>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is broken</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 to</a:t>
            </a:r>
          </a:p>
        </p:txBody>
      </p:sp>
      <p:sp>
        <p:nvSpPr>
          <p:cNvPr id="40" name="TextBox 39"/>
          <p:cNvSpPr txBox="1"/>
          <p:nvPr/>
        </p:nvSpPr>
        <p:spPr>
          <a:xfrm>
            <a:off x="646073" y="1736193"/>
            <a:ext cx="709448" cy="276999"/>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bond in</a:t>
            </a:r>
          </a:p>
        </p:txBody>
      </p:sp>
      <p:cxnSp>
        <p:nvCxnSpPr>
          <p:cNvPr id="70" name="Curved Connector 69"/>
          <p:cNvCxnSpPr>
            <a:stCxn id="7" idx="1"/>
            <a:endCxn id="5" idx="2"/>
          </p:cNvCxnSpPr>
          <p:nvPr/>
        </p:nvCxnSpPr>
        <p:spPr>
          <a:xfrm rot="10800000" flipH="1">
            <a:off x="1080002" y="1046779"/>
            <a:ext cx="2405107" cy="3423910"/>
          </a:xfrm>
          <a:prstGeom prst="curvedConnector3">
            <a:avLst>
              <a:gd name="adj1" fmla="val -9505"/>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876154" y="2577649"/>
            <a:ext cx="914400" cy="685800"/>
            <a:chOff x="4679232" y="3296303"/>
            <a:chExt cx="914400" cy="685800"/>
          </a:xfrm>
        </p:grpSpPr>
        <p:sp>
          <p:nvSpPr>
            <p:cNvPr id="73" name="Oval 72"/>
            <p:cNvSpPr/>
            <p:nvPr/>
          </p:nvSpPr>
          <p:spPr>
            <a:xfrm>
              <a:off x="4679232" y="3296303"/>
              <a:ext cx="914400" cy="6858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4713002" y="3454763"/>
              <a:ext cx="875099"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fluorine</a:t>
              </a:r>
            </a:p>
          </p:txBody>
        </p:sp>
      </p:grpSp>
      <p:cxnSp>
        <p:nvCxnSpPr>
          <p:cNvPr id="78" name="Curved Connector 77"/>
          <p:cNvCxnSpPr>
            <a:endCxn id="17" idx="2"/>
          </p:cNvCxnSpPr>
          <p:nvPr/>
        </p:nvCxnSpPr>
        <p:spPr>
          <a:xfrm>
            <a:off x="4790555" y="2897602"/>
            <a:ext cx="2067445" cy="188498"/>
          </a:xfrm>
          <a:prstGeom prst="curved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a:endCxn id="73" idx="2"/>
          </p:cNvCxnSpPr>
          <p:nvPr/>
        </p:nvCxnSpPr>
        <p:spPr>
          <a:xfrm>
            <a:off x="2550299" y="2518812"/>
            <a:ext cx="1325855" cy="401737"/>
          </a:xfrm>
          <a:prstGeom prst="curved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66463" y="2743013"/>
            <a:ext cx="886881" cy="276999"/>
          </a:xfrm>
          <a:prstGeom prst="rect">
            <a:avLst/>
          </a:prstGeom>
          <a:noFill/>
        </p:spPr>
        <p:txBody>
          <a:bodyPr wrap="square" rtlCol="0">
            <a:spAutoFit/>
          </a:bodyPr>
          <a:lstStyle/>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resulting in</a:t>
            </a:r>
          </a:p>
        </p:txBody>
      </p:sp>
      <p:sp>
        <p:nvSpPr>
          <p:cNvPr id="83" name="TextBox 82"/>
          <p:cNvSpPr txBox="1"/>
          <p:nvPr/>
        </p:nvSpPr>
        <p:spPr>
          <a:xfrm>
            <a:off x="3111225" y="2435937"/>
            <a:ext cx="811591" cy="461665"/>
          </a:xfrm>
          <a:prstGeom prst="rect">
            <a:avLst/>
          </a:prstGeom>
          <a:noFill/>
        </p:spPr>
        <p:txBody>
          <a:bodyPr wrap="square" rtlCol="0">
            <a:spAutoFit/>
          </a:bodyPr>
          <a:lstStyle/>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is broken</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 to</a:t>
            </a:r>
          </a:p>
        </p:txBody>
      </p:sp>
      <p:grpSp>
        <p:nvGrpSpPr>
          <p:cNvPr id="98" name="Group 97"/>
          <p:cNvGrpSpPr/>
          <p:nvPr/>
        </p:nvGrpSpPr>
        <p:grpSpPr>
          <a:xfrm>
            <a:off x="3141009" y="4230589"/>
            <a:ext cx="1007086" cy="685800"/>
            <a:chOff x="3141009" y="4230589"/>
            <a:chExt cx="1007086" cy="685800"/>
          </a:xfrm>
        </p:grpSpPr>
        <p:sp>
          <p:nvSpPr>
            <p:cNvPr id="91" name="Oval 90"/>
            <p:cNvSpPr/>
            <p:nvPr/>
          </p:nvSpPr>
          <p:spPr>
            <a:xfrm>
              <a:off x="3172742" y="4230589"/>
              <a:ext cx="914400" cy="6858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2" name="TextBox 91"/>
            <p:cNvSpPr txBox="1"/>
            <p:nvPr/>
          </p:nvSpPr>
          <p:spPr>
            <a:xfrm>
              <a:off x="3141009" y="4419600"/>
              <a:ext cx="1007086"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compound</a:t>
              </a:r>
            </a:p>
          </p:txBody>
        </p:sp>
      </p:grpSp>
      <p:cxnSp>
        <p:nvCxnSpPr>
          <p:cNvPr id="93" name="Curved Connector 92"/>
          <p:cNvCxnSpPr/>
          <p:nvPr/>
        </p:nvCxnSpPr>
        <p:spPr>
          <a:xfrm rot="16200000" flipH="1">
            <a:off x="2188145" y="2788789"/>
            <a:ext cx="1471031" cy="1412567"/>
          </a:xfrm>
          <a:prstGeom prst="curvedConnector3">
            <a:avLst/>
          </a:prstGeom>
          <a:noFill/>
          <a:ln w="19050" cap="sq">
            <a:solidFill>
              <a:srgbClr val="00B0F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4" name="TextBox 93"/>
          <p:cNvSpPr txBox="1"/>
          <p:nvPr/>
        </p:nvSpPr>
        <p:spPr>
          <a:xfrm>
            <a:off x="2615600" y="3150493"/>
            <a:ext cx="33514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is</a:t>
            </a:r>
          </a:p>
        </p:txBody>
      </p:sp>
      <p:cxnSp>
        <p:nvCxnSpPr>
          <p:cNvPr id="95" name="Curved Connector 94"/>
          <p:cNvCxnSpPr/>
          <p:nvPr/>
        </p:nvCxnSpPr>
        <p:spPr>
          <a:xfrm>
            <a:off x="4087142" y="4581146"/>
            <a:ext cx="2313658" cy="181354"/>
          </a:xfrm>
          <a:prstGeom prst="curvedConnector3">
            <a:avLst/>
          </a:prstGeom>
          <a:noFill/>
          <a:ln w="19050" cap="sq">
            <a:solidFill>
              <a:srgbClr val="00B0F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6" name="TextBox 95"/>
          <p:cNvSpPr txBox="1"/>
          <p:nvPr/>
        </p:nvSpPr>
        <p:spPr>
          <a:xfrm rot="512383">
            <a:off x="4898454" y="4392134"/>
            <a:ext cx="104514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containing of</a:t>
            </a:r>
          </a:p>
        </p:txBody>
      </p:sp>
      <p:grpSp>
        <p:nvGrpSpPr>
          <p:cNvPr id="99" name="Group 98"/>
          <p:cNvGrpSpPr/>
          <p:nvPr/>
        </p:nvGrpSpPr>
        <p:grpSpPr>
          <a:xfrm>
            <a:off x="2797188" y="5234480"/>
            <a:ext cx="946133" cy="685800"/>
            <a:chOff x="3141009" y="4230589"/>
            <a:chExt cx="946133" cy="685800"/>
          </a:xfrm>
        </p:grpSpPr>
        <p:sp>
          <p:nvSpPr>
            <p:cNvPr id="100" name="Oval 99"/>
            <p:cNvSpPr/>
            <p:nvPr/>
          </p:nvSpPr>
          <p:spPr>
            <a:xfrm>
              <a:off x="3172742" y="4230589"/>
              <a:ext cx="914400" cy="6858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01" name="TextBox 100"/>
            <p:cNvSpPr txBox="1"/>
            <p:nvPr/>
          </p:nvSpPr>
          <p:spPr>
            <a:xfrm>
              <a:off x="3141009" y="4419600"/>
              <a:ext cx="946133"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molecules</a:t>
              </a:r>
            </a:p>
          </p:txBody>
        </p:sp>
      </p:grpSp>
      <p:cxnSp>
        <p:nvCxnSpPr>
          <p:cNvPr id="102" name="Curved Connector 101"/>
          <p:cNvCxnSpPr>
            <a:endCxn id="101" idx="3"/>
          </p:cNvCxnSpPr>
          <p:nvPr/>
        </p:nvCxnSpPr>
        <p:spPr>
          <a:xfrm rot="10800000" flipV="1">
            <a:off x="3743321" y="5064782"/>
            <a:ext cx="2880948" cy="512597"/>
          </a:xfrm>
          <a:prstGeom prst="curvedConnector3">
            <a:avLst>
              <a:gd name="adj1" fmla="val 50000"/>
            </a:avLst>
          </a:prstGeom>
          <a:noFill/>
          <a:ln w="19050" cap="sq">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7" name="TextBox 106"/>
          <p:cNvSpPr txBox="1"/>
          <p:nvPr/>
        </p:nvSpPr>
        <p:spPr>
          <a:xfrm rot="21344039">
            <a:off x="4312221" y="5030247"/>
            <a:ext cx="1045146"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are composed of</a:t>
            </a:r>
          </a:p>
        </p:txBody>
      </p:sp>
      <p:cxnSp>
        <p:nvCxnSpPr>
          <p:cNvPr id="110" name="Curved Connector 109"/>
          <p:cNvCxnSpPr>
            <a:endCxn id="100" idx="1"/>
          </p:cNvCxnSpPr>
          <p:nvPr/>
        </p:nvCxnSpPr>
        <p:spPr>
          <a:xfrm rot="16200000" flipH="1">
            <a:off x="1159998" y="3532079"/>
            <a:ext cx="2579750" cy="1025917"/>
          </a:xfrm>
          <a:prstGeom prst="curvedConnector3">
            <a:avLst>
              <a:gd name="adj1" fmla="val 50000"/>
            </a:avLst>
          </a:prstGeom>
          <a:noFill/>
          <a:ln w="19050" cap="sq">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12" name="TextBox 111"/>
          <p:cNvSpPr txBox="1"/>
          <p:nvPr/>
        </p:nvSpPr>
        <p:spPr>
          <a:xfrm rot="21344039">
            <a:off x="1969096" y="3731151"/>
            <a:ext cx="104514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is a</a:t>
            </a:r>
          </a:p>
        </p:txBody>
      </p:sp>
      <p:cxnSp>
        <p:nvCxnSpPr>
          <p:cNvPr id="113" name="Curved Connector 112"/>
          <p:cNvCxnSpPr>
            <a:endCxn id="25" idx="2"/>
          </p:cNvCxnSpPr>
          <p:nvPr/>
        </p:nvCxnSpPr>
        <p:spPr>
          <a:xfrm>
            <a:off x="5547747" y="3658489"/>
            <a:ext cx="1635542" cy="345216"/>
          </a:xfrm>
          <a:prstGeom prst="curvedConnector3">
            <a:avLst>
              <a:gd name="adj1" fmla="val 50000"/>
            </a:avLst>
          </a:prstGeom>
          <a:noFill/>
          <a:ln w="19050" cap="sq">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2" name="TextBox 121"/>
          <p:cNvSpPr txBox="1"/>
          <p:nvPr/>
        </p:nvSpPr>
        <p:spPr>
          <a:xfrm rot="432826">
            <a:off x="6134669" y="3599195"/>
            <a:ext cx="104514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produced by</a:t>
            </a:r>
          </a:p>
        </p:txBody>
      </p:sp>
      <p:sp>
        <p:nvSpPr>
          <p:cNvPr id="67" name="Rectangle 66"/>
          <p:cNvSpPr/>
          <p:nvPr/>
        </p:nvSpPr>
        <p:spPr>
          <a:xfrm>
            <a:off x="838141" y="6452192"/>
            <a:ext cx="7448449"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 Illumination Knowledge Graph after reading the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reference RTX</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(IKG</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endParaRPr lang="en-US" baseline="-25000" dirty="0">
              <a:latin typeface="Times New Roman" panose="02020603050405020304" pitchFamily="18" charset="0"/>
              <a:cs typeface="Times New Roman" panose="02020603050405020304" pitchFamily="18" charset="0"/>
            </a:endParaRPr>
          </a:p>
        </p:txBody>
      </p:sp>
      <p:cxnSp>
        <p:nvCxnSpPr>
          <p:cNvPr id="56" name="Curved Connector 47"/>
          <p:cNvCxnSpPr/>
          <p:nvPr/>
        </p:nvCxnSpPr>
        <p:spPr>
          <a:xfrm flipH="1">
            <a:off x="2518757" y="1046779"/>
            <a:ext cx="1880753" cy="1260278"/>
          </a:xfrm>
          <a:prstGeom prst="curvedConnector3">
            <a:avLst>
              <a:gd name="adj1" fmla="val -12155"/>
            </a:avLst>
          </a:prstGeom>
          <a:noFill/>
          <a:ln w="19050" cap="sq">
            <a:solidFill>
              <a:schemeClr val="accent2">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7" name="TextBox 56"/>
          <p:cNvSpPr txBox="1"/>
          <p:nvPr/>
        </p:nvSpPr>
        <p:spPr>
          <a:xfrm>
            <a:off x="4277603" y="1879770"/>
            <a:ext cx="760786" cy="276999"/>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hyponym</a:t>
            </a:r>
          </a:p>
        </p:txBody>
      </p:sp>
      <p:cxnSp>
        <p:nvCxnSpPr>
          <p:cNvPr id="58" name="Curved Connector 47"/>
          <p:cNvCxnSpPr/>
          <p:nvPr/>
        </p:nvCxnSpPr>
        <p:spPr>
          <a:xfrm flipV="1">
            <a:off x="7119964" y="4246172"/>
            <a:ext cx="843814" cy="801562"/>
          </a:xfrm>
          <a:prstGeom prst="curvedConnector2">
            <a:avLst/>
          </a:prstGeom>
          <a:noFill/>
          <a:ln w="19050" cap="sq">
            <a:solidFill>
              <a:schemeClr val="accent2">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7757627" y="4605027"/>
            <a:ext cx="760786" cy="276999"/>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hyponym</a:t>
            </a:r>
          </a:p>
        </p:txBody>
      </p:sp>
      <p:sp>
        <p:nvSpPr>
          <p:cNvPr id="2" name="Slide Number Placeholder 1"/>
          <p:cNvSpPr>
            <a:spLocks noGrp="1"/>
          </p:cNvSpPr>
          <p:nvPr>
            <p:ph type="sldNum" sz="quarter" idx="12"/>
          </p:nvPr>
        </p:nvSpPr>
        <p:spPr/>
        <p:txBody>
          <a:bodyPr/>
          <a:lstStyle/>
          <a:p>
            <a:fld id="{1CE12D2B-AB60-4C44-ABD4-DDC7531C4A81}" type="slidenum">
              <a:rPr lang="en-US" smtClean="0"/>
              <a:t>29</a:t>
            </a:fld>
            <a:endParaRPr lang="en-US"/>
          </a:p>
        </p:txBody>
      </p:sp>
    </p:spTree>
    <p:extLst>
      <p:ext uri="{BB962C8B-B14F-4D97-AF65-F5344CB8AC3E}">
        <p14:creationId xmlns:p14="http://schemas.microsoft.com/office/powerpoint/2010/main" val="409477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Introduction</a:t>
            </a:r>
          </a:p>
        </p:txBody>
      </p:sp>
      <p:sp>
        <p:nvSpPr>
          <p:cNvPr id="6" name="Content Placeholder 2"/>
          <p:cNvSpPr>
            <a:spLocks noGrp="1"/>
          </p:cNvSpPr>
          <p:nvPr>
            <p:ph idx="1"/>
          </p:nvPr>
        </p:nvSpPr>
        <p:spPr/>
        <p:txBody>
          <a:bodyPr>
            <a:normAutofit/>
          </a:bodyPr>
          <a:lstStyle/>
          <a:p>
            <a:pPr algn="just"/>
            <a:r>
              <a:rPr lang="en-US" dirty="0">
                <a:solidFill>
                  <a:srgbClr val="FF0000"/>
                </a:solidFill>
                <a:latin typeface="Times New Roman" panose="02020603050405020304" pitchFamily="18" charset="0"/>
                <a:cs typeface="Times New Roman" panose="02020603050405020304" pitchFamily="18" charset="0"/>
              </a:rPr>
              <a:t>Text</a:t>
            </a:r>
            <a:r>
              <a:rPr lang="en-US" dirty="0">
                <a:latin typeface="Times New Roman" panose="02020603050405020304" pitchFamily="18" charset="0"/>
                <a:cs typeface="Times New Roman" panose="02020603050405020304" pitchFamily="18" charset="0"/>
              </a:rPr>
              <a:t> has cues for building up a coherent representation. </a:t>
            </a:r>
            <a:endParaRPr lang="en-US" i="1"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i="1" u="sng" dirty="0">
                <a:latin typeface="Times New Roman" panose="02020603050405020304" pitchFamily="18" charset="0"/>
                <a:cs typeface="Times New Roman" panose="02020603050405020304" pitchFamily="18" charset="0"/>
              </a:rPr>
              <a:t>Text comprehension</a:t>
            </a:r>
            <a:r>
              <a:rPr lang="en-US"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process of acquiring knowledge represented in a set of concepts and a set of associations among them derived from the text itself. </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solidFill>
                  <a:srgbClr val="FF0000"/>
                </a:solidFill>
                <a:latin typeface="Times New Roman" panose="02020603050405020304" pitchFamily="18" charset="0"/>
                <a:cs typeface="Times New Roman" panose="02020603050405020304" pitchFamily="18" charset="0"/>
              </a:rPr>
              <a:t>Prose</a:t>
            </a:r>
            <a:r>
              <a:rPr lang="en-US" dirty="0">
                <a:latin typeface="Times New Roman" panose="02020603050405020304" pitchFamily="18" charset="0"/>
                <a:cs typeface="Times New Roman" panose="02020603050405020304" pitchFamily="18" charset="0"/>
              </a:rPr>
              <a:t> is rich with complex concepts that have very specialized meanings and associations that are subtle, difficult to comprehended from the prose itself.</a:t>
            </a:r>
          </a:p>
          <a:p>
            <a:pPr lvl="1" algn="just">
              <a:buFont typeface="Wingdings" panose="05000000000000000000" pitchFamily="2" charset="2"/>
              <a:buChar char="ü"/>
            </a:pPr>
            <a:r>
              <a:rPr lang="en-US" i="1" u="sng" dirty="0">
                <a:latin typeface="Times New Roman" panose="02020603050405020304" pitchFamily="18" charset="0"/>
                <a:cs typeface="Times New Roman" panose="02020603050405020304" pitchFamily="18" charset="0"/>
              </a:rPr>
              <a:t>Prose comprehension </a:t>
            </a:r>
            <a:r>
              <a:rPr lang="en-US" dirty="0">
                <a:latin typeface="Times New Roman" panose="02020603050405020304" pitchFamily="18" charset="0"/>
                <a:cs typeface="Times New Roman" panose="02020603050405020304" pitchFamily="18" charset="0"/>
              </a:rPr>
              <a:t>needs the use of external sources to acquire and increase the knowledge.</a:t>
            </a:r>
            <a:endParaRPr lang="en-US" sz="2600" dirty="0">
              <a:latin typeface="Times New Roman" pitchFamily="18" charset="0"/>
              <a:cs typeface="Times New Roman" pitchFamily="18" charset="0"/>
            </a:endParaRPr>
          </a:p>
        </p:txBody>
      </p:sp>
      <p:sp>
        <p:nvSpPr>
          <p:cNvPr id="7" name="Slide Number Placeholder 3"/>
          <p:cNvSpPr>
            <a:spLocks noGrp="1"/>
          </p:cNvSpPr>
          <p:nvPr>
            <p:ph type="sldNum" sz="quarter" idx="12"/>
          </p:nvPr>
        </p:nvSpPr>
        <p:spPr/>
        <p:txBody>
          <a:bodyPr/>
          <a:lstStyle/>
          <a:p>
            <a:fld id="{1CE12D2B-AB60-4C44-ABD4-DDC7531C4A81}" type="slidenum">
              <a:rPr lang="en-US" smtClean="0"/>
              <a:t>3</a:t>
            </a:fld>
            <a:endParaRPr lang="en-US"/>
          </a:p>
        </p:txBody>
      </p:sp>
      <p:pic>
        <p:nvPicPr>
          <p:cNvPr id="8" name="Picture 7">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403469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p:cNvSpPr/>
          <p:nvPr/>
        </p:nvSpPr>
        <p:spPr>
          <a:xfrm>
            <a:off x="3485110" y="7038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1080003" y="4076484"/>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80003" y="4209079"/>
            <a:ext cx="914400" cy="523220"/>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carbon-carbon</a:t>
            </a:r>
          </a:p>
        </p:txBody>
      </p:sp>
      <p:sp>
        <p:nvSpPr>
          <p:cNvPr id="8" name="Oval 7"/>
          <p:cNvSpPr/>
          <p:nvPr/>
        </p:nvSpPr>
        <p:spPr>
          <a:xfrm>
            <a:off x="1635897" y="207547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735703" y="2156769"/>
            <a:ext cx="963345" cy="523220"/>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hydro-carbon</a:t>
            </a:r>
          </a:p>
        </p:txBody>
      </p:sp>
      <p:sp>
        <p:nvSpPr>
          <p:cNvPr id="10" name="TextBox 9"/>
          <p:cNvSpPr txBox="1"/>
          <p:nvPr/>
        </p:nvSpPr>
        <p:spPr>
          <a:xfrm>
            <a:off x="3607016" y="892890"/>
            <a:ext cx="792494"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ethane</a:t>
            </a:r>
          </a:p>
        </p:txBody>
      </p:sp>
      <p:cxnSp>
        <p:nvCxnSpPr>
          <p:cNvPr id="11" name="Curved Connector 10"/>
          <p:cNvCxnSpPr>
            <a:endCxn id="8" idx="7"/>
          </p:cNvCxnSpPr>
          <p:nvPr/>
        </p:nvCxnSpPr>
        <p:spPr>
          <a:xfrm rot="5400000">
            <a:off x="2391709" y="1082510"/>
            <a:ext cx="1118079" cy="1068724"/>
          </a:xfrm>
          <a:prstGeom prst="curvedConnector3">
            <a:avLst/>
          </a:prstGeom>
          <a:noFill/>
          <a:ln w="19050" cap="sq">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2" name="Curved Connector 11"/>
          <p:cNvCxnSpPr>
            <a:stCxn id="8" idx="2"/>
            <a:endCxn id="6" idx="0"/>
          </p:cNvCxnSpPr>
          <p:nvPr/>
        </p:nvCxnSpPr>
        <p:spPr>
          <a:xfrm rot="10800000" flipV="1">
            <a:off x="1537203" y="2418378"/>
            <a:ext cx="98694" cy="1658105"/>
          </a:xfrm>
          <a:prstGeom prst="curvedConnector2">
            <a:avLst/>
          </a:prstGeom>
          <a:noFill/>
          <a:ln w="19050" cap="sq">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2582841" y="1643861"/>
            <a:ext cx="1083273" cy="461665"/>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is structurally </a:t>
            </a:r>
          </a:p>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the simplest </a:t>
            </a:r>
          </a:p>
        </p:txBody>
      </p:sp>
      <p:sp>
        <p:nvSpPr>
          <p:cNvPr id="14" name="TextBox 13"/>
          <p:cNvSpPr txBox="1"/>
          <p:nvPr/>
        </p:nvSpPr>
        <p:spPr>
          <a:xfrm>
            <a:off x="897088" y="3124173"/>
            <a:ext cx="7620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contains</a:t>
            </a:r>
          </a:p>
        </p:txBody>
      </p:sp>
      <p:grpSp>
        <p:nvGrpSpPr>
          <p:cNvPr id="77" name="Group 76"/>
          <p:cNvGrpSpPr/>
          <p:nvPr/>
        </p:nvGrpSpPr>
        <p:grpSpPr>
          <a:xfrm>
            <a:off x="6400800" y="4419600"/>
            <a:ext cx="950097" cy="685800"/>
            <a:chOff x="6400800" y="5022790"/>
            <a:chExt cx="950097" cy="685800"/>
          </a:xfrm>
        </p:grpSpPr>
        <p:sp>
          <p:nvSpPr>
            <p:cNvPr id="15" name="Oval 14"/>
            <p:cNvSpPr/>
            <p:nvPr/>
          </p:nvSpPr>
          <p:spPr>
            <a:xfrm>
              <a:off x="6400800" y="502279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436497" y="5181600"/>
              <a:ext cx="914400" cy="307777"/>
            </a:xfrm>
            <a:prstGeom prst="rect">
              <a:avLst/>
            </a:prstGeom>
            <a:noFill/>
            <a:ln w="19050">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hydrogen</a:t>
              </a:r>
            </a:p>
          </p:txBody>
        </p:sp>
      </p:grpSp>
      <p:grpSp>
        <p:nvGrpSpPr>
          <p:cNvPr id="76" name="Group 75"/>
          <p:cNvGrpSpPr/>
          <p:nvPr/>
        </p:nvGrpSpPr>
        <p:grpSpPr>
          <a:xfrm>
            <a:off x="6858000" y="2743200"/>
            <a:ext cx="914400" cy="685800"/>
            <a:chOff x="4615083" y="2156769"/>
            <a:chExt cx="914400" cy="685800"/>
          </a:xfrm>
        </p:grpSpPr>
        <p:sp>
          <p:nvSpPr>
            <p:cNvPr id="17" name="Oval 16"/>
            <p:cNvSpPr/>
            <p:nvPr/>
          </p:nvSpPr>
          <p:spPr>
            <a:xfrm>
              <a:off x="4615083" y="2156769"/>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691283" y="2318175"/>
              <a:ext cx="7620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carbon</a:t>
              </a:r>
            </a:p>
          </p:txBody>
        </p:sp>
      </p:grpSp>
      <p:grpSp>
        <p:nvGrpSpPr>
          <p:cNvPr id="30" name="Group 29"/>
          <p:cNvGrpSpPr/>
          <p:nvPr/>
        </p:nvGrpSpPr>
        <p:grpSpPr>
          <a:xfrm>
            <a:off x="4652613" y="3297275"/>
            <a:ext cx="914400" cy="685800"/>
            <a:chOff x="4679232" y="3296303"/>
            <a:chExt cx="914400" cy="685800"/>
          </a:xfrm>
        </p:grpSpPr>
        <p:sp>
          <p:nvSpPr>
            <p:cNvPr id="19" name="Oval 18"/>
            <p:cNvSpPr/>
            <p:nvPr/>
          </p:nvSpPr>
          <p:spPr>
            <a:xfrm>
              <a:off x="4679232" y="3296303"/>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679232" y="3382347"/>
              <a:ext cx="875099" cy="523220"/>
            </a:xfrm>
            <a:prstGeom prst="rect">
              <a:avLst/>
            </a:prstGeom>
            <a:noFill/>
            <a:ln w="19050">
              <a:noFill/>
            </a:ln>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carboniz-ation</a:t>
              </a:r>
              <a:endParaRPr lang="en-US" sz="1400" b="1"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93780" y="5536879"/>
            <a:ext cx="950097" cy="685800"/>
            <a:chOff x="4038600" y="5029200"/>
            <a:chExt cx="950097" cy="685800"/>
          </a:xfrm>
        </p:grpSpPr>
        <p:sp>
          <p:nvSpPr>
            <p:cNvPr id="22" name="Oval 21"/>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fuel</a:t>
              </a:r>
            </a:p>
          </p:txBody>
        </p:sp>
      </p:grpSp>
      <p:grpSp>
        <p:nvGrpSpPr>
          <p:cNvPr id="24" name="Group 23"/>
          <p:cNvGrpSpPr/>
          <p:nvPr/>
        </p:nvGrpSpPr>
        <p:grpSpPr>
          <a:xfrm>
            <a:off x="7183289" y="3660805"/>
            <a:ext cx="950097" cy="685800"/>
            <a:chOff x="4038600" y="5029200"/>
            <a:chExt cx="950097" cy="685800"/>
          </a:xfrm>
        </p:grpSpPr>
        <p:sp>
          <p:nvSpPr>
            <p:cNvPr id="25" name="Oval 24"/>
            <p:cNvSpPr/>
            <p:nvPr/>
          </p:nvSpPr>
          <p:spPr>
            <a:xfrm>
              <a:off x="4038600" y="5029200"/>
              <a:ext cx="914400" cy="685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074297" y="5188010"/>
              <a:ext cx="914400"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gas</a:t>
              </a:r>
            </a:p>
          </p:txBody>
        </p:sp>
      </p:grpSp>
      <p:grpSp>
        <p:nvGrpSpPr>
          <p:cNvPr id="126" name="Group 125"/>
          <p:cNvGrpSpPr/>
          <p:nvPr/>
        </p:nvGrpSpPr>
        <p:grpSpPr>
          <a:xfrm>
            <a:off x="7972060" y="4881700"/>
            <a:ext cx="914400" cy="738664"/>
            <a:chOff x="7644260" y="5094599"/>
            <a:chExt cx="914400" cy="738664"/>
          </a:xfrm>
        </p:grpSpPr>
        <p:sp>
          <p:nvSpPr>
            <p:cNvPr id="28" name="Oval 27"/>
            <p:cNvSpPr/>
            <p:nvPr/>
          </p:nvSpPr>
          <p:spPr>
            <a:xfrm>
              <a:off x="7644260" y="5105400"/>
              <a:ext cx="914400" cy="68580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7680854" y="5094599"/>
              <a:ext cx="859221" cy="738664"/>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coal </a:t>
              </a:r>
              <a:r>
                <a:rPr lang="en-US" sz="1400" b="1" dirty="0" err="1">
                  <a:latin typeface="Times New Roman" panose="02020603050405020304" pitchFamily="18" charset="0"/>
                  <a:cs typeface="Times New Roman" panose="02020603050405020304" pitchFamily="18" charset="0"/>
                </a:rPr>
                <a:t>gasifica-tion</a:t>
              </a:r>
              <a:endParaRPr lang="en-US" sz="1400" b="1" dirty="0">
                <a:latin typeface="Times New Roman" panose="02020603050405020304" pitchFamily="18" charset="0"/>
                <a:cs typeface="Times New Roman" panose="02020603050405020304" pitchFamily="18" charset="0"/>
              </a:endParaRPr>
            </a:p>
          </p:txBody>
        </p:sp>
      </p:grpSp>
      <p:cxnSp>
        <p:nvCxnSpPr>
          <p:cNvPr id="32" name="Curved Connector 31"/>
          <p:cNvCxnSpPr>
            <a:stCxn id="5" idx="6"/>
            <a:endCxn id="17" idx="0"/>
          </p:cNvCxnSpPr>
          <p:nvPr/>
        </p:nvCxnSpPr>
        <p:spPr>
          <a:xfrm>
            <a:off x="4399510" y="1046779"/>
            <a:ext cx="2915690" cy="1696421"/>
          </a:xfrm>
          <a:prstGeom prst="curvedConnector2">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63524" y="1200667"/>
            <a:ext cx="811591" cy="461665"/>
          </a:xfrm>
          <a:prstGeom prst="rect">
            <a:avLst/>
          </a:prstGeom>
          <a:noFill/>
        </p:spPr>
        <p:txBody>
          <a:bodyPr wrap="square" rtlCol="0">
            <a:spAutoFit/>
          </a:bodyPr>
          <a:lstStyle/>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is broken</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 to</a:t>
            </a:r>
          </a:p>
        </p:txBody>
      </p:sp>
      <p:sp>
        <p:nvSpPr>
          <p:cNvPr id="40" name="TextBox 39"/>
          <p:cNvSpPr txBox="1"/>
          <p:nvPr/>
        </p:nvSpPr>
        <p:spPr>
          <a:xfrm>
            <a:off x="646073" y="1736193"/>
            <a:ext cx="709448" cy="276999"/>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bond in</a:t>
            </a:r>
          </a:p>
        </p:txBody>
      </p:sp>
      <p:cxnSp>
        <p:nvCxnSpPr>
          <p:cNvPr id="70" name="Curved Connector 69"/>
          <p:cNvCxnSpPr>
            <a:stCxn id="7" idx="1"/>
            <a:endCxn id="5" idx="2"/>
          </p:cNvCxnSpPr>
          <p:nvPr/>
        </p:nvCxnSpPr>
        <p:spPr>
          <a:xfrm rot="10800000" flipH="1">
            <a:off x="1080002" y="1046779"/>
            <a:ext cx="2405107" cy="3423910"/>
          </a:xfrm>
          <a:prstGeom prst="curvedConnector3">
            <a:avLst>
              <a:gd name="adj1" fmla="val -9505"/>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876154" y="2577649"/>
            <a:ext cx="914400" cy="685800"/>
            <a:chOff x="4679232" y="3296303"/>
            <a:chExt cx="914400" cy="685800"/>
          </a:xfrm>
        </p:grpSpPr>
        <p:sp>
          <p:nvSpPr>
            <p:cNvPr id="73" name="Oval 72"/>
            <p:cNvSpPr/>
            <p:nvPr/>
          </p:nvSpPr>
          <p:spPr>
            <a:xfrm>
              <a:off x="4679232" y="3296303"/>
              <a:ext cx="914400" cy="6858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4713002" y="3454763"/>
              <a:ext cx="875099"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fluorine</a:t>
              </a:r>
            </a:p>
          </p:txBody>
        </p:sp>
      </p:grpSp>
      <p:cxnSp>
        <p:nvCxnSpPr>
          <p:cNvPr id="78" name="Curved Connector 77"/>
          <p:cNvCxnSpPr>
            <a:endCxn id="17" idx="2"/>
          </p:cNvCxnSpPr>
          <p:nvPr/>
        </p:nvCxnSpPr>
        <p:spPr>
          <a:xfrm>
            <a:off x="4790555" y="2897602"/>
            <a:ext cx="2067445" cy="188498"/>
          </a:xfrm>
          <a:prstGeom prst="curved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a:endCxn id="73" idx="2"/>
          </p:cNvCxnSpPr>
          <p:nvPr/>
        </p:nvCxnSpPr>
        <p:spPr>
          <a:xfrm>
            <a:off x="2550299" y="2518812"/>
            <a:ext cx="1325855" cy="401737"/>
          </a:xfrm>
          <a:prstGeom prst="curved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66463" y="2743013"/>
            <a:ext cx="886881" cy="276999"/>
          </a:xfrm>
          <a:prstGeom prst="rect">
            <a:avLst/>
          </a:prstGeom>
          <a:noFill/>
        </p:spPr>
        <p:txBody>
          <a:bodyPr wrap="square" rtlCol="0">
            <a:spAutoFit/>
          </a:bodyPr>
          <a:lstStyle/>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resulting in</a:t>
            </a:r>
          </a:p>
        </p:txBody>
      </p:sp>
      <p:sp>
        <p:nvSpPr>
          <p:cNvPr id="83" name="TextBox 82"/>
          <p:cNvSpPr txBox="1"/>
          <p:nvPr/>
        </p:nvSpPr>
        <p:spPr>
          <a:xfrm>
            <a:off x="3111225" y="2435937"/>
            <a:ext cx="811591" cy="461665"/>
          </a:xfrm>
          <a:prstGeom prst="rect">
            <a:avLst/>
          </a:prstGeom>
          <a:noFill/>
        </p:spPr>
        <p:txBody>
          <a:bodyPr wrap="square" rtlCol="0">
            <a:spAutoFit/>
          </a:bodyPr>
          <a:lstStyle/>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is broken</a:t>
            </a:r>
          </a:p>
          <a:p>
            <a:pPr algn="ctr"/>
            <a:r>
              <a:rPr lang="en-US" sz="1200" dirty="0">
                <a:latin typeface="Times New Roman" panose="02020603050405020304" pitchFamily="18" charset="0"/>
                <a:ea typeface="Tahoma" panose="020B0604030504040204" pitchFamily="34" charset="0"/>
                <a:cs typeface="Times New Roman" panose="02020603050405020304" pitchFamily="18" charset="0"/>
              </a:rPr>
              <a:t> to</a:t>
            </a:r>
          </a:p>
        </p:txBody>
      </p:sp>
      <p:grpSp>
        <p:nvGrpSpPr>
          <p:cNvPr id="98" name="Group 97"/>
          <p:cNvGrpSpPr/>
          <p:nvPr/>
        </p:nvGrpSpPr>
        <p:grpSpPr>
          <a:xfrm>
            <a:off x="3141009" y="4230589"/>
            <a:ext cx="1007086" cy="685800"/>
            <a:chOff x="3141009" y="4230589"/>
            <a:chExt cx="1007086" cy="685800"/>
          </a:xfrm>
        </p:grpSpPr>
        <p:sp>
          <p:nvSpPr>
            <p:cNvPr id="91" name="Oval 90"/>
            <p:cNvSpPr/>
            <p:nvPr/>
          </p:nvSpPr>
          <p:spPr>
            <a:xfrm>
              <a:off x="3172742" y="4230589"/>
              <a:ext cx="914400" cy="6858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2" name="TextBox 91"/>
            <p:cNvSpPr txBox="1"/>
            <p:nvPr/>
          </p:nvSpPr>
          <p:spPr>
            <a:xfrm>
              <a:off x="3141009" y="4419600"/>
              <a:ext cx="1007086"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compound</a:t>
              </a:r>
            </a:p>
          </p:txBody>
        </p:sp>
      </p:grpSp>
      <p:cxnSp>
        <p:nvCxnSpPr>
          <p:cNvPr id="93" name="Curved Connector 92"/>
          <p:cNvCxnSpPr/>
          <p:nvPr/>
        </p:nvCxnSpPr>
        <p:spPr>
          <a:xfrm rot="16200000" flipH="1">
            <a:off x="2188145" y="2788789"/>
            <a:ext cx="1471031" cy="1412567"/>
          </a:xfrm>
          <a:prstGeom prst="curvedConnector3">
            <a:avLst/>
          </a:prstGeom>
          <a:noFill/>
          <a:ln w="19050" cap="sq">
            <a:solidFill>
              <a:srgbClr val="00B0F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4" name="TextBox 93"/>
          <p:cNvSpPr txBox="1"/>
          <p:nvPr/>
        </p:nvSpPr>
        <p:spPr>
          <a:xfrm>
            <a:off x="2615600" y="3150493"/>
            <a:ext cx="33514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is</a:t>
            </a:r>
          </a:p>
        </p:txBody>
      </p:sp>
      <p:cxnSp>
        <p:nvCxnSpPr>
          <p:cNvPr id="95" name="Curved Connector 94"/>
          <p:cNvCxnSpPr/>
          <p:nvPr/>
        </p:nvCxnSpPr>
        <p:spPr>
          <a:xfrm>
            <a:off x="4087142" y="4581146"/>
            <a:ext cx="2313658" cy="181354"/>
          </a:xfrm>
          <a:prstGeom prst="curvedConnector3">
            <a:avLst/>
          </a:prstGeom>
          <a:noFill/>
          <a:ln w="19050" cap="sq">
            <a:solidFill>
              <a:srgbClr val="00B0F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6" name="TextBox 95"/>
          <p:cNvSpPr txBox="1"/>
          <p:nvPr/>
        </p:nvSpPr>
        <p:spPr>
          <a:xfrm rot="512383">
            <a:off x="4898454" y="4392134"/>
            <a:ext cx="104514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containing of</a:t>
            </a:r>
          </a:p>
        </p:txBody>
      </p:sp>
      <p:grpSp>
        <p:nvGrpSpPr>
          <p:cNvPr id="99" name="Group 98"/>
          <p:cNvGrpSpPr/>
          <p:nvPr/>
        </p:nvGrpSpPr>
        <p:grpSpPr>
          <a:xfrm>
            <a:off x="2797188" y="5234480"/>
            <a:ext cx="946133" cy="685800"/>
            <a:chOff x="3141009" y="4230589"/>
            <a:chExt cx="946133" cy="685800"/>
          </a:xfrm>
        </p:grpSpPr>
        <p:sp>
          <p:nvSpPr>
            <p:cNvPr id="100" name="Oval 99"/>
            <p:cNvSpPr/>
            <p:nvPr/>
          </p:nvSpPr>
          <p:spPr>
            <a:xfrm>
              <a:off x="3172742" y="4230589"/>
              <a:ext cx="914400" cy="6858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01" name="TextBox 100"/>
            <p:cNvSpPr txBox="1"/>
            <p:nvPr/>
          </p:nvSpPr>
          <p:spPr>
            <a:xfrm>
              <a:off x="3141009" y="4419600"/>
              <a:ext cx="946133"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molecules</a:t>
              </a:r>
            </a:p>
          </p:txBody>
        </p:sp>
      </p:grpSp>
      <p:cxnSp>
        <p:nvCxnSpPr>
          <p:cNvPr id="102" name="Curved Connector 101"/>
          <p:cNvCxnSpPr>
            <a:endCxn id="101" idx="3"/>
          </p:cNvCxnSpPr>
          <p:nvPr/>
        </p:nvCxnSpPr>
        <p:spPr>
          <a:xfrm rot="10800000" flipV="1">
            <a:off x="3743321" y="5064782"/>
            <a:ext cx="2880948" cy="512597"/>
          </a:xfrm>
          <a:prstGeom prst="curvedConnector3">
            <a:avLst>
              <a:gd name="adj1" fmla="val 50000"/>
            </a:avLst>
          </a:prstGeom>
          <a:noFill/>
          <a:ln w="19050" cap="sq">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7" name="TextBox 106"/>
          <p:cNvSpPr txBox="1"/>
          <p:nvPr/>
        </p:nvSpPr>
        <p:spPr>
          <a:xfrm rot="21344039">
            <a:off x="4312221" y="5030247"/>
            <a:ext cx="1045146"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are composed of</a:t>
            </a:r>
          </a:p>
        </p:txBody>
      </p:sp>
      <p:cxnSp>
        <p:nvCxnSpPr>
          <p:cNvPr id="110" name="Curved Connector 109"/>
          <p:cNvCxnSpPr>
            <a:endCxn id="100" idx="1"/>
          </p:cNvCxnSpPr>
          <p:nvPr/>
        </p:nvCxnSpPr>
        <p:spPr>
          <a:xfrm rot="16200000" flipH="1">
            <a:off x="1159998" y="3532079"/>
            <a:ext cx="2579750" cy="1025917"/>
          </a:xfrm>
          <a:prstGeom prst="curvedConnector3">
            <a:avLst>
              <a:gd name="adj1" fmla="val 50000"/>
            </a:avLst>
          </a:prstGeom>
          <a:noFill/>
          <a:ln w="19050" cap="sq">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12" name="TextBox 111"/>
          <p:cNvSpPr txBox="1"/>
          <p:nvPr/>
        </p:nvSpPr>
        <p:spPr>
          <a:xfrm rot="21344039">
            <a:off x="1969096" y="3731151"/>
            <a:ext cx="104514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is a</a:t>
            </a:r>
          </a:p>
        </p:txBody>
      </p:sp>
      <p:cxnSp>
        <p:nvCxnSpPr>
          <p:cNvPr id="113" name="Curved Connector 112"/>
          <p:cNvCxnSpPr>
            <a:endCxn id="25" idx="2"/>
          </p:cNvCxnSpPr>
          <p:nvPr/>
        </p:nvCxnSpPr>
        <p:spPr>
          <a:xfrm>
            <a:off x="5547747" y="3658489"/>
            <a:ext cx="1635542" cy="345216"/>
          </a:xfrm>
          <a:prstGeom prst="curvedConnector3">
            <a:avLst>
              <a:gd name="adj1" fmla="val 50000"/>
            </a:avLst>
          </a:prstGeom>
          <a:noFill/>
          <a:ln w="19050" cap="sq">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15" name="TextBox 114"/>
          <p:cNvSpPr txBox="1"/>
          <p:nvPr/>
        </p:nvSpPr>
        <p:spPr>
          <a:xfrm>
            <a:off x="6983217" y="4954461"/>
            <a:ext cx="104514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obtained from</a:t>
            </a:r>
          </a:p>
        </p:txBody>
      </p:sp>
      <p:grpSp>
        <p:nvGrpSpPr>
          <p:cNvPr id="116" name="Group 115"/>
          <p:cNvGrpSpPr/>
          <p:nvPr/>
        </p:nvGrpSpPr>
        <p:grpSpPr>
          <a:xfrm>
            <a:off x="5699670" y="5339941"/>
            <a:ext cx="1007086" cy="685800"/>
            <a:chOff x="3141009" y="4230589"/>
            <a:chExt cx="1007086" cy="685800"/>
          </a:xfrm>
        </p:grpSpPr>
        <p:sp>
          <p:nvSpPr>
            <p:cNvPr id="117" name="Oval 116"/>
            <p:cNvSpPr/>
            <p:nvPr/>
          </p:nvSpPr>
          <p:spPr>
            <a:xfrm>
              <a:off x="3172742" y="4230589"/>
              <a:ext cx="914400" cy="68580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18" name="TextBox 117"/>
            <p:cNvSpPr txBox="1"/>
            <p:nvPr/>
          </p:nvSpPr>
          <p:spPr>
            <a:xfrm>
              <a:off x="3141009" y="4419600"/>
              <a:ext cx="1007086" cy="307777"/>
            </a:xfrm>
            <a:prstGeom prst="rect">
              <a:avLst/>
            </a:prstGeom>
            <a:noFill/>
            <a:ln w="19050">
              <a:no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syngas</a:t>
              </a:r>
            </a:p>
          </p:txBody>
        </p:sp>
      </p:grpSp>
      <p:cxnSp>
        <p:nvCxnSpPr>
          <p:cNvPr id="120" name="Curved Connector 119"/>
          <p:cNvCxnSpPr>
            <a:stCxn id="15" idx="4"/>
            <a:endCxn id="28" idx="1"/>
          </p:cNvCxnSpPr>
          <p:nvPr/>
        </p:nvCxnSpPr>
        <p:spPr>
          <a:xfrm rot="5400000" flipH="1" flipV="1">
            <a:off x="7425752" y="4425181"/>
            <a:ext cx="112466" cy="1247971"/>
          </a:xfrm>
          <a:prstGeom prst="curvedConnector5">
            <a:avLst>
              <a:gd name="adj1" fmla="val -85914"/>
              <a:gd name="adj2" fmla="val 87880"/>
              <a:gd name="adj3" fmla="val 93713"/>
            </a:avLst>
          </a:prstGeom>
          <a:noFill/>
          <a:ln w="19050" cap="sq">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2" name="TextBox 121"/>
          <p:cNvSpPr txBox="1"/>
          <p:nvPr/>
        </p:nvSpPr>
        <p:spPr>
          <a:xfrm rot="432826">
            <a:off x="6134669" y="3599195"/>
            <a:ext cx="104514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produced by</a:t>
            </a:r>
          </a:p>
        </p:txBody>
      </p:sp>
      <p:cxnSp>
        <p:nvCxnSpPr>
          <p:cNvPr id="123" name="Curved Connector 122"/>
          <p:cNvCxnSpPr>
            <a:stCxn id="28" idx="2"/>
            <a:endCxn id="117" idx="6"/>
          </p:cNvCxnSpPr>
          <p:nvPr/>
        </p:nvCxnSpPr>
        <p:spPr>
          <a:xfrm rot="10800000" flipV="1">
            <a:off x="6645804" y="5235401"/>
            <a:ext cx="1326257" cy="447440"/>
          </a:xfrm>
          <a:prstGeom prst="curvedConnector3">
            <a:avLst>
              <a:gd name="adj1" fmla="val 50000"/>
            </a:avLst>
          </a:prstGeom>
          <a:noFill/>
          <a:ln w="19050" cap="sq">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5" name="TextBox 124"/>
          <p:cNvSpPr txBox="1"/>
          <p:nvPr/>
        </p:nvSpPr>
        <p:spPr>
          <a:xfrm>
            <a:off x="6619341" y="5624954"/>
            <a:ext cx="1045146"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can be used to produce</a:t>
            </a:r>
          </a:p>
        </p:txBody>
      </p:sp>
      <p:cxnSp>
        <p:nvCxnSpPr>
          <p:cNvPr id="132" name="Curved Connector 131"/>
          <p:cNvCxnSpPr>
            <a:stCxn id="117" idx="4"/>
          </p:cNvCxnSpPr>
          <p:nvPr/>
        </p:nvCxnSpPr>
        <p:spPr>
          <a:xfrm rot="5400000" flipH="1">
            <a:off x="3973076" y="3810215"/>
            <a:ext cx="22275" cy="4408779"/>
          </a:xfrm>
          <a:prstGeom prst="curvedConnector4">
            <a:avLst>
              <a:gd name="adj1" fmla="val -1026263"/>
              <a:gd name="adj2" fmla="val 55185"/>
            </a:avLst>
          </a:prstGeom>
          <a:noFill/>
          <a:ln w="19050" cap="sq">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34" name="TextBox 133"/>
          <p:cNvSpPr txBox="1"/>
          <p:nvPr/>
        </p:nvSpPr>
        <p:spPr>
          <a:xfrm>
            <a:off x="4175455" y="5903050"/>
            <a:ext cx="152025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can be converted into</a:t>
            </a:r>
          </a:p>
        </p:txBody>
      </p:sp>
      <p:sp>
        <p:nvSpPr>
          <p:cNvPr id="136" name="Rectangle 135"/>
          <p:cNvSpPr/>
          <p:nvPr/>
        </p:nvSpPr>
        <p:spPr>
          <a:xfrm>
            <a:off x="794036" y="6446379"/>
            <a:ext cx="7422801"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 Illumination Knowledge Graph after reading the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reference RTX</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(IKG</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endParaRPr lang="en-US" baseline="-25000" dirty="0">
              <a:latin typeface="Times New Roman" panose="02020603050405020304" pitchFamily="18" charset="0"/>
              <a:cs typeface="Times New Roman" panose="02020603050405020304" pitchFamily="18" charset="0"/>
            </a:endParaRPr>
          </a:p>
        </p:txBody>
      </p:sp>
      <p:cxnSp>
        <p:nvCxnSpPr>
          <p:cNvPr id="67" name="Curved Connector 47"/>
          <p:cNvCxnSpPr/>
          <p:nvPr/>
        </p:nvCxnSpPr>
        <p:spPr>
          <a:xfrm flipH="1">
            <a:off x="2518757" y="1046779"/>
            <a:ext cx="1880753" cy="1260278"/>
          </a:xfrm>
          <a:prstGeom prst="curvedConnector3">
            <a:avLst>
              <a:gd name="adj1" fmla="val -12155"/>
            </a:avLst>
          </a:prstGeom>
          <a:noFill/>
          <a:ln w="19050" cap="sq">
            <a:solidFill>
              <a:schemeClr val="accent2">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68" name="TextBox 67"/>
          <p:cNvSpPr txBox="1"/>
          <p:nvPr/>
        </p:nvSpPr>
        <p:spPr>
          <a:xfrm>
            <a:off x="4277603" y="1879770"/>
            <a:ext cx="760786" cy="276999"/>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hyponym</a:t>
            </a:r>
          </a:p>
        </p:txBody>
      </p:sp>
      <p:cxnSp>
        <p:nvCxnSpPr>
          <p:cNvPr id="84" name="Curved Connector 47"/>
          <p:cNvCxnSpPr/>
          <p:nvPr/>
        </p:nvCxnSpPr>
        <p:spPr>
          <a:xfrm flipV="1">
            <a:off x="7119964" y="4246172"/>
            <a:ext cx="843814" cy="801562"/>
          </a:xfrm>
          <a:prstGeom prst="curvedConnector2">
            <a:avLst/>
          </a:prstGeom>
          <a:noFill/>
          <a:ln w="19050" cap="sq">
            <a:solidFill>
              <a:schemeClr val="accent2">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5" name="TextBox 84"/>
          <p:cNvSpPr txBox="1"/>
          <p:nvPr/>
        </p:nvSpPr>
        <p:spPr>
          <a:xfrm>
            <a:off x="7757627" y="4605027"/>
            <a:ext cx="760786" cy="276999"/>
          </a:xfrm>
          <a:prstGeom prst="rect">
            <a:avLst/>
          </a:prstGeom>
          <a:noFill/>
        </p:spPr>
        <p:txBody>
          <a:bodyPr wrap="square" rtlCol="0">
            <a:spAutoFit/>
          </a:bodyPr>
          <a:lstStyle/>
          <a:p>
            <a:pPr algn="just"/>
            <a:r>
              <a:rPr lang="en-US" sz="1200" dirty="0">
                <a:latin typeface="Times New Roman" panose="02020603050405020304" pitchFamily="18" charset="0"/>
                <a:ea typeface="Tahoma" panose="020B0604030504040204" pitchFamily="34" charset="0"/>
                <a:cs typeface="Times New Roman" panose="02020603050405020304" pitchFamily="18" charset="0"/>
              </a:rPr>
              <a:t>hyponym</a:t>
            </a:r>
          </a:p>
        </p:txBody>
      </p:sp>
      <p:sp>
        <p:nvSpPr>
          <p:cNvPr id="2" name="Slide Number Placeholder 1"/>
          <p:cNvSpPr>
            <a:spLocks noGrp="1"/>
          </p:cNvSpPr>
          <p:nvPr>
            <p:ph type="sldNum" sz="quarter" idx="12"/>
          </p:nvPr>
        </p:nvSpPr>
        <p:spPr/>
        <p:txBody>
          <a:bodyPr/>
          <a:lstStyle/>
          <a:p>
            <a:fld id="{1CE12D2B-AB60-4C44-ABD4-DDC7531C4A81}" type="slidenum">
              <a:rPr lang="en-US" smtClean="0"/>
              <a:t>30</a:t>
            </a:fld>
            <a:endParaRPr lang="en-US"/>
          </a:p>
        </p:txBody>
      </p:sp>
    </p:spTree>
    <p:extLst>
      <p:ext uri="{BB962C8B-B14F-4D97-AF65-F5344CB8AC3E}">
        <p14:creationId xmlns:p14="http://schemas.microsoft.com/office/powerpoint/2010/main" val="174155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10209" y="533400"/>
            <a:ext cx="5170931" cy="5486400"/>
          </a:xfrm>
          <a:prstGeom prst="rect">
            <a:avLst/>
          </a:prstGeom>
        </p:spPr>
      </p:pic>
      <p:pic>
        <p:nvPicPr>
          <p:cNvPr id="5" name="Picture 4">
            <a:extLst/>
          </p:cNvPr>
          <p:cNvPicPr>
            <a:picLocks noChangeAspect="1"/>
          </p:cNvPicPr>
          <p:nvPr/>
        </p:nvPicPr>
        <p:blipFill>
          <a:blip r:embed="rId3"/>
          <a:stretch>
            <a:fillRect/>
          </a:stretch>
        </p:blipFill>
        <p:spPr>
          <a:xfrm>
            <a:off x="7852468" y="6019800"/>
            <a:ext cx="1062931" cy="753768"/>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31</a:t>
            </a:fld>
            <a:endParaRPr lang="en-US"/>
          </a:p>
        </p:txBody>
      </p:sp>
      <p:sp>
        <p:nvSpPr>
          <p:cNvPr id="6" name="TextBox 5"/>
          <p:cNvSpPr txBox="1"/>
          <p:nvPr/>
        </p:nvSpPr>
        <p:spPr>
          <a:xfrm>
            <a:off x="3048000" y="6096000"/>
            <a:ext cx="3200400" cy="338554"/>
          </a:xfrm>
          <a:prstGeom prst="rect">
            <a:avLst/>
          </a:prstGeom>
          <a:noFill/>
        </p:spPr>
        <p:txBody>
          <a:bodyPr wrap="square" rtlCol="0">
            <a:spAutoFit/>
          </a:bodyPr>
          <a:lstStyle/>
          <a:p>
            <a:pPr algn="ctr"/>
            <a:r>
              <a:rPr lang="en-US" sz="1600" b="1" dirty="0">
                <a:latin typeface="Times New Roman" panose="02020603050405020304" pitchFamily="18" charset="0"/>
                <a:ea typeface="Tahoma" panose="020B0604030504040204" pitchFamily="34" charset="0"/>
                <a:cs typeface="Times New Roman" panose="02020603050405020304" pitchFamily="18" charset="0"/>
              </a:rPr>
              <a:t>Figure 4. Comprehension Engine.</a:t>
            </a:r>
          </a:p>
        </p:txBody>
      </p:sp>
    </p:spTree>
    <p:extLst>
      <p:ext uri="{BB962C8B-B14F-4D97-AF65-F5344CB8AC3E}">
        <p14:creationId xmlns:p14="http://schemas.microsoft.com/office/powerpoint/2010/main" val="1234834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Knowledge Distillation Process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The incremental use of external knowledge sources results in ‘</a:t>
            </a:r>
            <a:r>
              <a:rPr lang="en-US" i="1" dirty="0">
                <a:solidFill>
                  <a:srgbClr val="FF0000"/>
                </a:solidFill>
                <a:latin typeface="Times New Roman" panose="02020603050405020304" pitchFamily="18" charset="0"/>
                <a:cs typeface="Times New Roman" panose="02020603050405020304" pitchFamily="18" charset="0"/>
              </a:rPr>
              <a:t>too much knowledge</a:t>
            </a:r>
            <a:r>
              <a:rPr lang="en-US" dirty="0">
                <a:latin typeface="Times New Roman" panose="02020603050405020304" pitchFamily="18" charset="0"/>
                <a:cs typeface="Times New Roman" panose="02020603050405020304" pitchFamily="18" charset="0"/>
              </a:rPr>
              <a:t>’.</a:t>
            </a:r>
          </a:p>
          <a:p>
            <a:pPr algn="just"/>
            <a:r>
              <a:rPr lang="en-US" i="1" dirty="0">
                <a:latin typeface="Times New Roman" panose="02020603050405020304" pitchFamily="18" charset="0"/>
                <a:cs typeface="Times New Roman" panose="02020603050405020304" pitchFamily="18" charset="0"/>
              </a:rPr>
              <a:t>The too much knowledge</a:t>
            </a:r>
            <a:r>
              <a:rPr lang="en-US" dirty="0">
                <a:latin typeface="Times New Roman" panose="02020603050405020304" pitchFamily="18" charset="0"/>
                <a:cs typeface="Times New Roman" panose="02020603050405020304" pitchFamily="18" charset="0"/>
              </a:rPr>
              <a:t>’ could involve familiar/unfamiliar, easy/complex, and/or repeated information which perhaps likely to be misleading and causes mess in comprehending the prose.</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Knowledge Distillation Process </a:t>
            </a:r>
            <a:r>
              <a:rPr lang="en-US" u="sng" dirty="0">
                <a:solidFill>
                  <a:srgbClr val="FF0000"/>
                </a:solidFill>
                <a:latin typeface="Times New Roman" panose="02020603050405020304" pitchFamily="18" charset="0"/>
                <a:cs typeface="Times New Roman" panose="02020603050405020304" pitchFamily="18" charset="0"/>
              </a:rPr>
              <a:t>grades</a:t>
            </a:r>
            <a:r>
              <a:rPr lang="en-US" dirty="0">
                <a:latin typeface="Times New Roman" panose="02020603050405020304" pitchFamily="18" charset="0"/>
                <a:cs typeface="Times New Roman" panose="02020603050405020304" pitchFamily="18" charset="0"/>
              </a:rPr>
              <a:t> the augmented knowledge (knowledge paths), </a:t>
            </a:r>
            <a:r>
              <a:rPr lang="en-US" u="sng" dirty="0">
                <a:solidFill>
                  <a:srgbClr val="FF0000"/>
                </a:solidFill>
                <a:latin typeface="Times New Roman" panose="02020603050405020304" pitchFamily="18" charset="0"/>
                <a:cs typeface="Times New Roman" panose="02020603050405020304" pitchFamily="18" charset="0"/>
              </a:rPr>
              <a:t>selects</a:t>
            </a:r>
            <a:r>
              <a:rPr lang="en-US" dirty="0">
                <a:latin typeface="Times New Roman" panose="02020603050405020304" pitchFamily="18" charset="0"/>
                <a:cs typeface="Times New Roman" panose="02020603050405020304" pitchFamily="18" charset="0"/>
              </a:rPr>
              <a:t> the most familiar, easiest to understand knowledge associations that can be useful for comprehending the relation between each pair of the prose concepts and present them to the reader as an </a:t>
            </a:r>
            <a:r>
              <a:rPr lang="en-US" i="1" dirty="0">
                <a:latin typeface="Times New Roman" panose="02020603050405020304" pitchFamily="18" charset="0"/>
                <a:cs typeface="Times New Roman" panose="02020603050405020304" pitchFamily="18" charset="0"/>
              </a:rPr>
              <a:t>enhanced text</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type of knowledge paths  is called “</a:t>
            </a:r>
            <a:r>
              <a:rPr lang="en-US" i="1" dirty="0">
                <a:solidFill>
                  <a:srgbClr val="FF0000"/>
                </a:solidFill>
                <a:latin typeface="Times New Roman" panose="02020603050405020304" pitchFamily="18" charset="0"/>
                <a:cs typeface="Times New Roman" panose="02020603050405020304" pitchFamily="18" charset="0"/>
              </a:rPr>
              <a:t>Alpha Knowledge Pathway</a:t>
            </a:r>
            <a:r>
              <a:rPr lang="en-US" dirty="0">
                <a:solidFill>
                  <a:srgbClr val="FF0000"/>
                </a:solidFill>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K’</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32</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471390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Distillation Process </a:t>
            </a:r>
            <a:endParaRPr lang="en-US" dirty="0"/>
          </a:p>
        </p:txBody>
      </p:sp>
      <p:sp>
        <p:nvSpPr>
          <p:cNvPr id="3" name="Content Placeholder 2"/>
          <p:cNvSpPr>
            <a:spLocks noGrp="1"/>
          </p:cNvSpPr>
          <p:nvPr>
            <p:ph idx="1"/>
          </p:nvPr>
        </p:nvSpPr>
        <p:spPr/>
        <p:txBody>
          <a:bodyPr>
            <a:normAutofit/>
          </a:bodyPr>
          <a:lstStyle/>
          <a:p>
            <a:pPr algn="just"/>
            <a:r>
              <a:rPr lang="en-US" sz="2200" i="1" dirty="0">
                <a:solidFill>
                  <a:srgbClr val="FF0000"/>
                </a:solidFill>
                <a:latin typeface="Times New Roman" panose="02020603050405020304" pitchFamily="18" charset="0"/>
                <a:cs typeface="Times New Roman" panose="02020603050405020304" pitchFamily="18" charset="0"/>
              </a:rPr>
              <a:t>Alpha Knowledge Pathway</a:t>
            </a:r>
            <a:r>
              <a:rPr lang="en-US" sz="2200" dirty="0">
                <a:solidFill>
                  <a:srgbClr val="FF0000"/>
                </a:solidFill>
                <a:latin typeface="Times New Roman" panose="02020603050405020304" pitchFamily="18" charset="0"/>
                <a:cs typeface="Times New Roman" panose="02020603050405020304" pitchFamily="18" charset="0"/>
              </a:rPr>
              <a:t>” </a:t>
            </a:r>
            <a:r>
              <a:rPr lang="en-US" sz="2200" i="1" dirty="0">
                <a:solidFill>
                  <a:srgbClr val="FF0000"/>
                </a:solidFill>
                <a:latin typeface="Times New Roman" panose="02020603050405020304" pitchFamily="18" charset="0"/>
                <a:cs typeface="Times New Roman" panose="02020603050405020304" pitchFamily="18" charset="0"/>
              </a:rPr>
              <a:t>K’</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the best knowledge subgraph that represents the relation between a single source concept </a:t>
            </a:r>
            <a:r>
              <a:rPr lang="en-US" sz="2200" i="1" dirty="0">
                <a:latin typeface="Times New Roman" panose="02020603050405020304" pitchFamily="18" charset="0"/>
                <a:cs typeface="Times New Roman" panose="02020603050405020304" pitchFamily="18" charset="0"/>
              </a:rPr>
              <a:t>c</a:t>
            </a:r>
            <a:r>
              <a:rPr lang="en-US" sz="2200" i="1" baseline="-25000" dirty="0">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and a single destination concept </a:t>
            </a:r>
            <a:r>
              <a:rPr lang="en-US" sz="2200" i="1" dirty="0" err="1">
                <a:latin typeface="Times New Roman" panose="02020603050405020304" pitchFamily="18" charset="0"/>
                <a:cs typeface="Times New Roman" panose="02020603050405020304" pitchFamily="18" charset="0"/>
              </a:rPr>
              <a:t>c</a:t>
            </a:r>
            <a:r>
              <a:rPr lang="en-US" sz="2200" i="1" baseline="-25000" dirty="0" err="1">
                <a:latin typeface="Times New Roman" panose="02020603050405020304" pitchFamily="18" charset="0"/>
                <a:cs typeface="Times New Roman" panose="02020603050405020304" pitchFamily="18" charset="0"/>
              </a:rPr>
              <a:t>j</a:t>
            </a:r>
            <a:r>
              <a:rPr lang="en-US" sz="2200" dirty="0">
                <a:latin typeface="Times New Roman" panose="02020603050405020304" pitchFamily="18" charset="0"/>
                <a:cs typeface="Times New Roman" panose="02020603050405020304" pitchFamily="18" charset="0"/>
              </a:rPr>
              <a:t> where each word in the path is familiar, easy to understand, which helps to best understand the relation between </a:t>
            </a:r>
            <a:r>
              <a:rPr lang="en-US" sz="2200" i="1" dirty="0">
                <a:latin typeface="Times New Roman" panose="02020603050405020304" pitchFamily="18" charset="0"/>
                <a:cs typeface="Times New Roman" panose="02020603050405020304" pitchFamily="18" charset="0"/>
              </a:rPr>
              <a:t>c</a:t>
            </a:r>
            <a:r>
              <a:rPr lang="en-US" sz="2200" i="1" baseline="-25000" dirty="0">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and </a:t>
            </a:r>
            <a:r>
              <a:rPr lang="en-US" sz="2200" i="1" dirty="0" err="1">
                <a:latin typeface="Times New Roman" panose="02020603050405020304" pitchFamily="18" charset="0"/>
                <a:cs typeface="Times New Roman" panose="02020603050405020304" pitchFamily="18" charset="0"/>
              </a:rPr>
              <a:t>c</a:t>
            </a:r>
            <a:r>
              <a:rPr lang="en-US" sz="2200" i="1" baseline="-25000" dirty="0" err="1">
                <a:latin typeface="Times New Roman" panose="02020603050405020304" pitchFamily="18" charset="0"/>
                <a:cs typeface="Times New Roman" panose="02020603050405020304" pitchFamily="18" charset="0"/>
              </a:rPr>
              <a:t>j</a:t>
            </a:r>
            <a:r>
              <a:rPr lang="en-US" sz="2200" dirty="0">
                <a:latin typeface="Times New Roman" panose="02020603050405020304" pitchFamily="18" charset="0"/>
                <a:cs typeface="Times New Roman" panose="02020603050405020304" pitchFamily="18" charset="0"/>
              </a:rPr>
              <a:t>, where </a:t>
            </a:r>
            <a:r>
              <a:rPr lang="en-US" sz="2200" i="1" dirty="0">
                <a:latin typeface="Times New Roman" panose="02020603050405020304" pitchFamily="18" charset="0"/>
                <a:cs typeface="Times New Roman" panose="02020603050405020304" pitchFamily="18" charset="0"/>
              </a:rPr>
              <a:t>c</a:t>
            </a:r>
            <a:r>
              <a:rPr lang="en-US" sz="2200" i="1" baseline="-25000" dirty="0">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and </a:t>
            </a:r>
            <a:r>
              <a:rPr lang="en-US" sz="2200" i="1" dirty="0" err="1">
                <a:latin typeface="Times New Roman" panose="02020603050405020304" pitchFamily="18" charset="0"/>
                <a:cs typeface="Times New Roman" panose="02020603050405020304" pitchFamily="18" charset="0"/>
              </a:rPr>
              <a:t>c</a:t>
            </a:r>
            <a:r>
              <a:rPr lang="en-US" sz="2200" i="1" baseline="-25000" dirty="0" err="1">
                <a:latin typeface="Times New Roman" panose="02020603050405020304" pitchFamily="18" charset="0"/>
                <a:cs typeface="Times New Roman" panose="02020603050405020304" pitchFamily="18" charset="0"/>
              </a:rPr>
              <a:t>j</a:t>
            </a:r>
            <a:r>
              <a:rPr lang="en-US" sz="2200" dirty="0">
                <a:latin typeface="Times New Roman" panose="02020603050405020304" pitchFamily="18" charset="0"/>
                <a:cs typeface="Times New Roman" panose="02020603050405020304" pitchFamily="18" charset="0"/>
              </a:rPr>
              <a:t> ∈ the list of the prose concepts </a:t>
            </a:r>
            <a:r>
              <a:rPr lang="en-US" sz="2200" i="1" dirty="0">
                <a:latin typeface="Times New Roman" panose="02020603050405020304" pitchFamily="18" charset="0"/>
                <a:cs typeface="Times New Roman" panose="02020603050405020304" pitchFamily="18" charset="0"/>
              </a:rPr>
              <a:t>C</a:t>
            </a:r>
            <a:r>
              <a:rPr lang="en-US" sz="2200" i="1" baseline="-25000" dirty="0">
                <a:latin typeface="Times New Roman" panose="02020603050405020304" pitchFamily="18" charset="0"/>
                <a:cs typeface="Times New Roman" panose="02020603050405020304" pitchFamily="18" charset="0"/>
              </a:rPr>
              <a:t>L.  </a:t>
            </a:r>
          </a:p>
          <a:p>
            <a:pPr algn="just"/>
            <a:endParaRPr lang="en-US" sz="2200" i="1" baseline="-250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Alpha Knowledge Pathway</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K’ </a:t>
            </a:r>
            <a:r>
              <a:rPr lang="en-US" dirty="0">
                <a:latin typeface="Times New Roman" panose="02020603050405020304" pitchFamily="18" charset="0"/>
                <a:cs typeface="Times New Roman" panose="02020603050405020304" pitchFamily="18" charset="0"/>
              </a:rPr>
              <a:t>could be a single knowledge path comprehending the relation between two of the prose concepts.</a:t>
            </a:r>
          </a:p>
          <a:p>
            <a:pPr marL="274320" lvl="1" indent="0" algn="just">
              <a:buNone/>
            </a:pP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All the “</a:t>
            </a:r>
            <a:r>
              <a:rPr lang="en-US" sz="2200" i="1" dirty="0">
                <a:latin typeface="Times New Roman" panose="02020603050405020304" pitchFamily="18" charset="0"/>
                <a:cs typeface="Times New Roman" panose="02020603050405020304" pitchFamily="18" charset="0"/>
              </a:rPr>
              <a:t>Alpha Knowledge Pathway</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K’ </a:t>
            </a:r>
            <a:r>
              <a:rPr lang="en-US" sz="2200" dirty="0">
                <a:latin typeface="Times New Roman" panose="02020603050405020304" pitchFamily="18" charset="0"/>
                <a:cs typeface="Times New Roman" panose="02020603050405020304" pitchFamily="18" charset="0"/>
              </a:rPr>
              <a:t>are combined and form a </a:t>
            </a:r>
            <a:r>
              <a:rPr lang="en-US" sz="2200" i="1" dirty="0">
                <a:solidFill>
                  <a:srgbClr val="FF0000"/>
                </a:solidFill>
                <a:latin typeface="Times New Roman" panose="02020603050405020304" pitchFamily="18" charset="0"/>
                <a:cs typeface="Times New Roman" panose="02020603050405020304" pitchFamily="18" charset="0"/>
              </a:rPr>
              <a:t>Skimmed Illuminated Knowledge Graph SIKG </a:t>
            </a:r>
            <a:r>
              <a:rPr lang="en-US" sz="2200" i="1" dirty="0">
                <a:latin typeface="Times New Roman" panose="02020603050405020304" pitchFamily="18" charset="0"/>
                <a:cs typeface="Times New Roman" panose="02020603050405020304" pitchFamily="18" charset="0"/>
              </a:rPr>
              <a:t>-</a:t>
            </a:r>
            <a:r>
              <a:rPr lang="en-US" sz="2200" i="1"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 abstract graph from the </a:t>
            </a:r>
            <a:r>
              <a:rPr lang="en-US" sz="2200" i="1" dirty="0">
                <a:solidFill>
                  <a:srgbClr val="FF0000"/>
                </a:solidFill>
                <a:latin typeface="Times New Roman" panose="02020603050405020304" pitchFamily="18" charset="0"/>
                <a:cs typeface="Times New Roman" panose="02020603050405020304" pitchFamily="18" charset="0"/>
              </a:rPr>
              <a:t>Illuminated Knowledge Graph</a:t>
            </a:r>
            <a:r>
              <a:rPr lang="en-US" sz="2200" dirty="0">
                <a:solidFill>
                  <a:srgbClr val="FF0000"/>
                </a:solidFill>
                <a:latin typeface="Times New Roman" panose="02020603050405020304" pitchFamily="18" charset="0"/>
                <a:cs typeface="Times New Roman" panose="02020603050405020304" pitchFamily="18" charset="0"/>
              </a:rPr>
              <a:t> </a:t>
            </a:r>
            <a:r>
              <a:rPr lang="en-US" sz="2200" i="1" dirty="0">
                <a:solidFill>
                  <a:srgbClr val="FF0000"/>
                </a:solidFill>
                <a:latin typeface="Times New Roman" panose="02020603050405020304" pitchFamily="18" charset="0"/>
                <a:cs typeface="Times New Roman" panose="02020603050405020304" pitchFamily="18" charset="0"/>
              </a:rPr>
              <a:t>IKG</a:t>
            </a:r>
            <a:r>
              <a:rPr lang="en-US" sz="2200"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33</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2705241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Distillation Process </a:t>
            </a:r>
            <a:endParaRPr lang="en-US" dirty="0"/>
          </a:p>
        </p:txBody>
      </p:sp>
      <p:sp>
        <p:nvSpPr>
          <p:cNvPr id="3" name="Content Placeholder 2"/>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Given</a:t>
            </a:r>
            <a:r>
              <a:rPr lang="en-US" dirty="0">
                <a:latin typeface="Times New Roman" panose="02020603050405020304" pitchFamily="18" charset="0"/>
                <a:cs typeface="Times New Roman" panose="02020603050405020304" pitchFamily="18" charset="0"/>
              </a:rPr>
              <a:t> a weighted directed Illuminated Knowledge Graph </a:t>
            </a:r>
            <a:r>
              <a:rPr lang="en-US" i="1" dirty="0">
                <a:latin typeface="Times New Roman" panose="02020603050405020304" pitchFamily="18" charset="0"/>
                <a:cs typeface="Times New Roman" panose="02020603050405020304" pitchFamily="18" charset="0"/>
              </a:rPr>
              <a:t>IKG</a:t>
            </a:r>
            <a:r>
              <a:rPr lang="en-US" dirty="0">
                <a:latin typeface="Times New Roman" panose="02020603050405020304" pitchFamily="18" charset="0"/>
                <a:cs typeface="Times New Roman" panose="02020603050405020304" pitchFamily="18" charset="0"/>
              </a:rPr>
              <a:t>, concept </a:t>
            </a:r>
            <a:r>
              <a:rPr lang="en-US" i="1" dirty="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and concept </a:t>
            </a:r>
            <a:r>
              <a:rPr lang="en-US" i="1" dirty="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from </a:t>
            </a:r>
            <a:r>
              <a:rPr lang="en-US" i="1" dirty="0">
                <a:latin typeface="Times New Roman" panose="02020603050405020304" pitchFamily="18" charset="0"/>
                <a:cs typeface="Times New Roman" panose="02020603050405020304" pitchFamily="18" charset="0"/>
              </a:rPr>
              <a:t>IKG</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Find:</a:t>
            </a:r>
          </a:p>
          <a:p>
            <a:pPr algn="just"/>
            <a:endParaRPr lang="en-US" b="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(1) </a:t>
            </a:r>
            <a:r>
              <a:rPr lang="en-US" i="1" dirty="0">
                <a:solidFill>
                  <a:srgbClr val="FF0000"/>
                </a:solidFill>
                <a:latin typeface="Times New Roman" panose="02020603050405020304" pitchFamily="18" charset="0"/>
                <a:cs typeface="Times New Roman" panose="02020603050405020304" pitchFamily="18" charset="0"/>
              </a:rPr>
              <a:t>Alpha Label graph</a:t>
            </a:r>
            <a:r>
              <a:rPr lang="en-US" dirty="0">
                <a:solidFill>
                  <a:srgbClr val="FF0000"/>
                </a:solidFill>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representing all the relations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between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that maximizes a “goodness” function.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What is the appropriate” goodness” function that corresponds to good comprehension between the two concepts?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How to compute it? </a:t>
            </a:r>
          </a:p>
          <a:p>
            <a:pPr lvl="1" algn="jus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Alpha Knowledge Pathway</a:t>
            </a:r>
            <a:r>
              <a:rPr lang="en-US" dirty="0">
                <a:solidFill>
                  <a:srgbClr val="FF0000"/>
                </a:solidFill>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K’</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that achieves the highest goodness (i.e. best knowledge subgraph to help comprehending the relation between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34</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2998627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Distillation Process </a:t>
            </a:r>
            <a:endParaRPr lang="en-US" dirty="0"/>
          </a:p>
        </p:txBody>
      </p:sp>
      <p:sp>
        <p:nvSpPr>
          <p:cNvPr id="3" name="Content Placeholder 2"/>
          <p:cNvSpPr>
            <a:spLocks noGrp="1"/>
          </p:cNvSpPr>
          <p:nvPr>
            <p:ph idx="1"/>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Grading Process</a:t>
            </a:r>
          </a:p>
          <a:p>
            <a:pPr marL="731520" lvl="1" indent="-457200">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Alpha Label graph extraction:</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35</a:t>
            </a:fld>
            <a:endParaRPr lang="en-US"/>
          </a:p>
        </p:txBody>
      </p:sp>
      <p:pic>
        <p:nvPicPr>
          <p:cNvPr id="6" name="Picture 5">
            <a:extLst/>
          </p:cNvPr>
          <p:cNvPicPr>
            <a:picLocks noChangeAspect="1"/>
          </p:cNvPicPr>
          <p:nvPr/>
        </p:nvPicPr>
        <p:blipFill>
          <a:blip r:embed="rId2"/>
          <a:stretch>
            <a:fillRect/>
          </a:stretch>
        </p:blipFill>
        <p:spPr>
          <a:xfrm>
            <a:off x="7852468" y="6019800"/>
            <a:ext cx="1062931" cy="753768"/>
          </a:xfrm>
          <a:prstGeom prst="rect">
            <a:avLst/>
          </a:prstGeom>
        </p:spPr>
      </p:pic>
      <p:pic>
        <p:nvPicPr>
          <p:cNvPr id="7" name="Picture 6"/>
          <p:cNvPicPr>
            <a:picLocks noChangeAspect="1"/>
          </p:cNvPicPr>
          <p:nvPr/>
        </p:nvPicPr>
        <p:blipFill>
          <a:blip r:embed="rId3"/>
          <a:stretch>
            <a:fillRect/>
          </a:stretch>
        </p:blipFill>
        <p:spPr>
          <a:xfrm>
            <a:off x="567005" y="2667000"/>
            <a:ext cx="7599310" cy="4480560"/>
          </a:xfrm>
          <a:prstGeom prst="rect">
            <a:avLst/>
          </a:prstGeom>
        </p:spPr>
      </p:pic>
    </p:spTree>
    <p:extLst>
      <p:ext uri="{BB962C8B-B14F-4D97-AF65-F5344CB8AC3E}">
        <p14:creationId xmlns:p14="http://schemas.microsoft.com/office/powerpoint/2010/main" val="1761382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Distillation Process </a:t>
            </a:r>
            <a:endParaRPr lang="en-US" dirty="0"/>
          </a:p>
        </p:txBody>
      </p:sp>
      <p:sp>
        <p:nvSpPr>
          <p:cNvPr id="3" name="Content Placeholder 2"/>
          <p:cNvSpPr>
            <a:spLocks noGrp="1"/>
          </p:cNvSpPr>
          <p:nvPr>
            <p:ph idx="1"/>
          </p:nvPr>
        </p:nvSpPr>
        <p:spPr/>
        <p:txBody>
          <a:bodyPr>
            <a:normAutofit/>
          </a:bodyPr>
          <a:lstStyle/>
          <a:p>
            <a:pPr algn="just"/>
            <a:r>
              <a:rPr lang="en-US" b="1" dirty="0">
                <a:latin typeface="Times New Roman" panose="02020603050405020304" pitchFamily="18" charset="0"/>
                <a:cs typeface="Times New Roman" panose="02020603050405020304" pitchFamily="18" charset="0"/>
              </a:rPr>
              <a:t>Equivalent Electrical Circuit (EEC)</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Effective Resistance (ER) models an </a:t>
            </a:r>
            <a:r>
              <a:rPr lang="en-US" i="1" dirty="0">
                <a:latin typeface="Times New Roman" panose="02020603050405020304" pitchFamily="18" charset="0"/>
                <a:cs typeface="Times New Roman" panose="02020603050405020304" pitchFamily="18" charset="0"/>
              </a:rPr>
              <a:t>Alpha Label graph g</a:t>
            </a:r>
            <a:r>
              <a:rPr lang="en-US" dirty="0">
                <a:latin typeface="Times New Roman" panose="02020603050405020304" pitchFamily="18" charset="0"/>
                <a:cs typeface="Times New Roman" panose="02020603050405020304" pitchFamily="18" charset="0"/>
              </a:rPr>
              <a:t> of all the knowledge paths between a source concept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and a destination concept </a:t>
            </a:r>
            <a:r>
              <a:rPr lang="en-US" i="1" dirty="0" err="1">
                <a:latin typeface="Times New Roman" panose="02020603050405020304" pitchFamily="18" charset="0"/>
                <a:cs typeface="Times New Roman" panose="02020603050405020304" pitchFamily="18" charset="0"/>
              </a:rPr>
              <a:t>c</a:t>
            </a:r>
            <a:r>
              <a:rPr lang="en-US" i="1" baseline="-25000"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as an Equivalent electric circuit (EEC) by treating the edges as resistors with resistances equal to the inverse of the edge weight, applying +1 voltage to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and 0 voltage to </a:t>
            </a:r>
            <a:r>
              <a:rPr lang="en-US" i="1" dirty="0" err="1">
                <a:latin typeface="Times New Roman" panose="02020603050405020304" pitchFamily="18" charset="0"/>
                <a:cs typeface="Times New Roman" panose="02020603050405020304" pitchFamily="18" charset="0"/>
              </a:rPr>
              <a:t>c</a:t>
            </a:r>
            <a:r>
              <a:rPr lang="en-US" i="1" baseline="-25000"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and solving a system of linear equations to estimate the voltages and the currents of the electric circuit.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Using </a:t>
            </a:r>
            <a:r>
              <a:rPr lang="en-US" b="1" dirty="0">
                <a:latin typeface="Times New Roman" panose="02020603050405020304" pitchFamily="18" charset="0"/>
                <a:cs typeface="Times New Roman" panose="02020603050405020304" pitchFamily="18" charset="0"/>
              </a:rPr>
              <a:t>Ohm’s law </a:t>
            </a:r>
            <a:r>
              <a:rPr lang="en-US" dirty="0">
                <a:latin typeface="Times New Roman" panose="02020603050405020304" pitchFamily="18" charset="0"/>
                <a:cs typeface="Times New Roman" panose="02020603050405020304" pitchFamily="18" charset="0"/>
              </a:rPr>
              <a:t>and</a:t>
            </a:r>
            <a:r>
              <a:rPr lang="en-US" b="1" dirty="0">
                <a:latin typeface="Times New Roman" panose="02020603050405020304" pitchFamily="18" charset="0"/>
                <a:cs typeface="Times New Roman" panose="02020603050405020304" pitchFamily="18" charset="0"/>
              </a:rPr>
              <a:t> Kirchhoff’s current law </a:t>
            </a:r>
            <a:r>
              <a:rPr lang="en-US" dirty="0">
                <a:latin typeface="Times New Roman" panose="02020603050405020304" pitchFamily="18" charset="0"/>
                <a:cs typeface="Times New Roman" panose="02020603050405020304" pitchFamily="18" charset="0"/>
              </a:rPr>
              <a:t>to estimate the voltages and the currents of the equivalent electrical circuit.</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goodness function is defined by the highest delivered current flow carries between two vertices </a:t>
            </a:r>
            <a:r>
              <a:rPr lang="en-US" i="1" dirty="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1CE12D2B-AB60-4C44-ABD4-DDC7531C4A81}" type="slidenum">
              <a:rPr lang="en-US" smtClean="0"/>
              <a:t>36</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2221634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p:cNvSpPr/>
          <p:nvPr/>
        </p:nvSpPr>
        <p:spPr>
          <a:xfrm>
            <a:off x="5181917" y="2002310"/>
            <a:ext cx="357978" cy="3115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4921350" y="3028820"/>
                <a:ext cx="363173" cy="469872"/>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1</a:t>
                </a:r>
              </a:p>
              <a:p>
                <a:pPr algn="ct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cs typeface="Times New Roman" panose="02020603050405020304" pitchFamily="18" charset="0"/>
                            </a:rPr>
                          </m:ctrlPr>
                        </m:sSubPr>
                        <m:e>
                          <m:r>
                            <m:rPr>
                              <m:nor/>
                            </m:rPr>
                            <a:rPr lang="en-US" sz="1200" b="1">
                              <a:latin typeface="Times New Roman" panose="02020603050405020304" pitchFamily="18" charset="0"/>
                              <a:cs typeface="Times New Roman" panose="02020603050405020304" pitchFamily="18" charset="0"/>
                            </a:rPr>
                            <m:t>Ω</m:t>
                          </m:r>
                        </m:e>
                        <m:sub>
                          <m:r>
                            <a:rPr lang="en-US" sz="1200" b="1" i="0" smtClean="0">
                              <a:latin typeface="Cambria Math" panose="02040503050406030204" pitchFamily="18" charset="0"/>
                              <a:cs typeface="Times New Roman" panose="02020603050405020304" pitchFamily="18" charset="0"/>
                            </a:rPr>
                            <m:t>𝐦</m:t>
                          </m:r>
                          <m:r>
                            <a:rPr lang="en-US" sz="1200" b="1" i="0" smtClean="0">
                              <a:latin typeface="Cambria Math" panose="02040503050406030204" pitchFamily="18" charset="0"/>
                              <a:cs typeface="Times New Roman" panose="02020603050405020304" pitchFamily="18" charset="0"/>
                            </a:rPr>
                            <m:t>,</m:t>
                          </m:r>
                          <m:r>
                            <a:rPr lang="en-US" sz="1200" b="1" i="0" smtClean="0">
                              <a:latin typeface="Cambria Math" panose="02040503050406030204" pitchFamily="18" charset="0"/>
                              <a:cs typeface="Times New Roman" panose="02020603050405020304" pitchFamily="18" charset="0"/>
                            </a:rPr>
                            <m:t>𝐢</m:t>
                          </m:r>
                        </m:sub>
                      </m:sSub>
                    </m:oMath>
                  </m:oMathPara>
                </a14:m>
                <a:endParaRPr lang="en-US" sz="1200" b="1" baseline="-250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921350" y="3028820"/>
                <a:ext cx="363173" cy="469872"/>
              </a:xfrm>
              <a:prstGeom prst="rect">
                <a:avLst/>
              </a:prstGeom>
              <a:blipFill>
                <a:blip r:embed="rId3"/>
                <a:stretch>
                  <a:fillRect l="-16667" t="-1299"/>
                </a:stretch>
              </a:blipFill>
            </p:spPr>
            <p:txBody>
              <a:bodyPr/>
              <a:lstStyle/>
              <a:p>
                <a:r>
                  <a:rPr lang="en-US">
                    <a:noFill/>
                  </a:rPr>
                  <a:t> </a:t>
                </a:r>
              </a:p>
            </p:txBody>
          </p:sp>
        </mc:Fallback>
      </mc:AlternateContent>
      <p:cxnSp>
        <p:nvCxnSpPr>
          <p:cNvPr id="7" name="Straight Connector 6"/>
          <p:cNvCxnSpPr/>
          <p:nvPr/>
        </p:nvCxnSpPr>
        <p:spPr>
          <a:xfrm>
            <a:off x="5562600" y="2160901"/>
            <a:ext cx="914400"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461595" y="2119788"/>
            <a:ext cx="640080" cy="89490"/>
            <a:chOff x="8860661" y="309118"/>
            <a:chExt cx="256943" cy="89490"/>
          </a:xfrm>
        </p:grpSpPr>
        <p:cxnSp>
          <p:nvCxnSpPr>
            <p:cNvPr id="9" name="Straight Connector 8"/>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7086600" y="2164533"/>
            <a:ext cx="914400"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001000" y="2012393"/>
            <a:ext cx="357978" cy="3115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a:xfrm>
            <a:off x="5181917" y="4257936"/>
            <a:ext cx="357978" cy="3115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5561990" y="4438058"/>
            <a:ext cx="914400"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478052" y="4412683"/>
            <a:ext cx="640080" cy="89490"/>
            <a:chOff x="8860661" y="309118"/>
            <a:chExt cx="256943" cy="89490"/>
          </a:xfrm>
        </p:grpSpPr>
        <p:cxnSp>
          <p:nvCxnSpPr>
            <p:cNvPr id="21" name="Straight Connector 20"/>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a:off x="7085488" y="4451200"/>
            <a:ext cx="914400"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967244" y="4253855"/>
            <a:ext cx="357978" cy="3115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rot="5400000">
            <a:off x="7835220" y="2659080"/>
            <a:ext cx="640080"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rot="5400000">
            <a:off x="7815204" y="3258214"/>
            <a:ext cx="640080" cy="89490"/>
            <a:chOff x="8860661" y="309118"/>
            <a:chExt cx="256943" cy="89490"/>
          </a:xfrm>
        </p:grpSpPr>
        <p:cxnSp>
          <p:nvCxnSpPr>
            <p:cNvPr id="32" name="Straight Connector 31"/>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5400000">
            <a:off x="7823384" y="3911783"/>
            <a:ext cx="640080"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015666" y="2636242"/>
            <a:ext cx="640080"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rot="5400000">
            <a:off x="4982505" y="3233283"/>
            <a:ext cx="640080" cy="89490"/>
            <a:chOff x="8860661" y="309118"/>
            <a:chExt cx="256943" cy="89490"/>
          </a:xfrm>
        </p:grpSpPr>
        <p:cxnSp>
          <p:nvCxnSpPr>
            <p:cNvPr id="42" name="Straight Connector 41"/>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rot="5400000">
            <a:off x="4989329" y="3925317"/>
            <a:ext cx="640080"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7056731" y="3521041"/>
            <a:ext cx="982267" cy="7783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rot="13023345">
            <a:off x="6500430" y="3275827"/>
            <a:ext cx="645125" cy="89490"/>
            <a:chOff x="8860661" y="309118"/>
            <a:chExt cx="256943" cy="89490"/>
          </a:xfrm>
        </p:grpSpPr>
        <p:cxnSp>
          <p:nvCxnSpPr>
            <p:cNvPr id="52" name="Straight Connector 51"/>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rot="13023345">
            <a:off x="5341494" y="2709578"/>
            <a:ext cx="1371600"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Rectangle 59"/>
              <p:cNvSpPr/>
              <p:nvPr/>
            </p:nvSpPr>
            <p:spPr>
              <a:xfrm>
                <a:off x="6857460" y="2853798"/>
                <a:ext cx="363173" cy="469872"/>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3</a:t>
                </a:r>
              </a:p>
              <a:p>
                <a:pPr algn="ctr"/>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cs typeface="Times New Roman" panose="02020603050405020304" pitchFamily="18" charset="0"/>
                            </a:rPr>
                          </m:ctrlPr>
                        </m:sSubPr>
                        <m:e>
                          <m:r>
                            <m:rPr>
                              <m:nor/>
                            </m:rPr>
                            <a:rPr lang="en-US" sz="1200" b="1">
                              <a:latin typeface="Times New Roman" panose="02020603050405020304" pitchFamily="18" charset="0"/>
                              <a:cs typeface="Times New Roman" panose="02020603050405020304" pitchFamily="18" charset="0"/>
                            </a:rPr>
                            <m:t>Ω</m:t>
                          </m:r>
                        </m:e>
                        <m:sub>
                          <m:r>
                            <a:rPr lang="en-US" sz="1200" b="1" i="0" smtClean="0">
                              <a:latin typeface="Cambria Math" panose="02040503050406030204" pitchFamily="18" charset="0"/>
                              <a:cs typeface="Times New Roman" panose="02020603050405020304" pitchFamily="18" charset="0"/>
                            </a:rPr>
                            <m:t>𝐢</m:t>
                          </m:r>
                          <m:r>
                            <a:rPr lang="en-US" sz="1200" b="1">
                              <a:latin typeface="Cambria Math" panose="02040503050406030204" pitchFamily="18" charset="0"/>
                              <a:cs typeface="Times New Roman" panose="02020603050405020304" pitchFamily="18" charset="0"/>
                            </a:rPr>
                            <m:t>,</m:t>
                          </m:r>
                          <m:r>
                            <a:rPr lang="en-US" sz="1200" b="1">
                              <a:latin typeface="Cambria Math" panose="02040503050406030204" pitchFamily="18" charset="0"/>
                              <a:cs typeface="Times New Roman" panose="02020603050405020304" pitchFamily="18" charset="0"/>
                            </a:rPr>
                            <m:t>𝐧</m:t>
                          </m:r>
                        </m:sub>
                      </m:sSub>
                    </m:oMath>
                  </m:oMathPara>
                </a14:m>
                <a:endParaRPr lang="en-US" sz="1200" b="1" baseline="-25000" dirty="0">
                  <a:latin typeface="Times New Roman" panose="02020603050405020304" pitchFamily="18"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857460" y="2853798"/>
                <a:ext cx="363173" cy="469872"/>
              </a:xfrm>
              <a:prstGeom prst="rect">
                <a:avLst/>
              </a:prstGeom>
              <a:blipFill>
                <a:blip r:embed="rId4"/>
                <a:stretch>
                  <a:fillRect l="-11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6690247" y="4451200"/>
                <a:ext cx="363173" cy="469872"/>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4</a:t>
                </a:r>
              </a:p>
              <a:p>
                <a:pPr algn="ctr"/>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cs typeface="Times New Roman" panose="02020603050405020304" pitchFamily="18" charset="0"/>
                            </a:rPr>
                          </m:ctrlPr>
                        </m:sSubPr>
                        <m:e>
                          <m:r>
                            <m:rPr>
                              <m:nor/>
                            </m:rPr>
                            <a:rPr lang="en-US" sz="1200" b="1">
                              <a:latin typeface="Times New Roman" panose="02020603050405020304" pitchFamily="18" charset="0"/>
                              <a:cs typeface="Times New Roman" panose="02020603050405020304" pitchFamily="18" charset="0"/>
                            </a:rPr>
                            <m:t>Ω</m:t>
                          </m:r>
                        </m:e>
                        <m:sub>
                          <m:r>
                            <a:rPr lang="en-US" sz="1200" b="1" i="0">
                              <a:latin typeface="Cambria Math" panose="02040503050406030204" pitchFamily="18" charset="0"/>
                              <a:cs typeface="Times New Roman" panose="02020603050405020304" pitchFamily="18" charset="0"/>
                            </a:rPr>
                            <m:t>𝐦</m:t>
                          </m:r>
                          <m:r>
                            <a:rPr lang="en-US" sz="1200" b="1" i="0">
                              <a:latin typeface="Cambria Math" panose="02040503050406030204" pitchFamily="18" charset="0"/>
                              <a:cs typeface="Times New Roman" panose="02020603050405020304" pitchFamily="18" charset="0"/>
                            </a:rPr>
                            <m:t>,</m:t>
                          </m:r>
                          <m:r>
                            <a:rPr lang="en-US" sz="1200" b="1" i="0" smtClean="0">
                              <a:latin typeface="Cambria Math" panose="02040503050406030204" pitchFamily="18" charset="0"/>
                              <a:cs typeface="Times New Roman" panose="02020603050405020304" pitchFamily="18" charset="0"/>
                            </a:rPr>
                            <m:t>𝐧</m:t>
                          </m:r>
                        </m:sub>
                      </m:sSub>
                    </m:oMath>
                  </m:oMathPara>
                </a14:m>
                <a:endParaRPr lang="en-US" sz="1200" b="1" baseline="-25000" dirty="0">
                  <a:latin typeface="Times New Roman" panose="02020603050405020304" pitchFamily="18" charset="0"/>
                  <a:cs typeface="Times New Roman" panose="02020603050405020304" pitchFamily="18" charset="0"/>
                </a:endParaRPr>
              </a:p>
            </p:txBody>
          </p:sp>
        </mc:Choice>
        <mc:Fallback xmlns="">
          <p:sp>
            <p:nvSpPr>
              <p:cNvPr id="61" name="Rectangle 60"/>
              <p:cNvSpPr>
                <a:spLocks noRot="1" noChangeAspect="1" noMove="1" noResize="1" noEditPoints="1" noAdjustHandles="1" noChangeArrowheads="1" noChangeShapeType="1" noTextEdit="1"/>
              </p:cNvSpPr>
              <p:nvPr/>
            </p:nvSpPr>
            <p:spPr>
              <a:xfrm>
                <a:off x="6690247" y="4451200"/>
                <a:ext cx="363173" cy="469872"/>
              </a:xfrm>
              <a:prstGeom prst="rect">
                <a:avLst/>
              </a:prstGeom>
              <a:blipFill>
                <a:blip r:embed="rId5"/>
                <a:stretch>
                  <a:fillRect l="-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8212453" y="3053269"/>
                <a:ext cx="363173" cy="479170"/>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5</a:t>
                </a:r>
              </a:p>
              <a:p>
                <a:pPr algn="ctr"/>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cs typeface="Times New Roman" panose="02020603050405020304" pitchFamily="18" charset="0"/>
                            </a:rPr>
                          </m:ctrlPr>
                        </m:sSubPr>
                        <m:e>
                          <m:r>
                            <m:rPr>
                              <m:nor/>
                            </m:rPr>
                            <a:rPr lang="en-US" sz="1200" b="1">
                              <a:latin typeface="Times New Roman" panose="02020603050405020304" pitchFamily="18" charset="0"/>
                              <a:cs typeface="Times New Roman" panose="02020603050405020304" pitchFamily="18" charset="0"/>
                            </a:rPr>
                            <m:t>Ω</m:t>
                          </m:r>
                        </m:e>
                        <m:sub>
                          <m:r>
                            <a:rPr lang="en-US" sz="1200" b="1" i="0" smtClean="0">
                              <a:latin typeface="Cambria Math" panose="02040503050406030204" pitchFamily="18" charset="0"/>
                              <a:cs typeface="Times New Roman" panose="02020603050405020304" pitchFamily="18" charset="0"/>
                            </a:rPr>
                            <m:t>𝐣</m:t>
                          </m:r>
                          <m:r>
                            <a:rPr lang="en-US" sz="1200" b="1" i="0" smtClean="0">
                              <a:latin typeface="Cambria Math" panose="02040503050406030204" pitchFamily="18" charset="0"/>
                              <a:cs typeface="Times New Roman" panose="02020603050405020304" pitchFamily="18" charset="0"/>
                            </a:rPr>
                            <m:t>,</m:t>
                          </m:r>
                          <m:r>
                            <a:rPr lang="en-US" sz="1200" b="1" i="0" smtClean="0">
                              <a:latin typeface="Cambria Math" panose="02040503050406030204" pitchFamily="18" charset="0"/>
                              <a:cs typeface="Times New Roman" panose="02020603050405020304" pitchFamily="18" charset="0"/>
                            </a:rPr>
                            <m:t>𝐧</m:t>
                          </m:r>
                        </m:sub>
                      </m:sSub>
                    </m:oMath>
                  </m:oMathPara>
                </a14:m>
                <a:endParaRPr lang="en-US" sz="1200" b="1" baseline="-25000" dirty="0">
                  <a:latin typeface="Times New Roman" panose="02020603050405020304" pitchFamily="18" charset="0"/>
                  <a:cs typeface="Times New Roman" panose="02020603050405020304" pitchFamily="18"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8212453" y="3053269"/>
                <a:ext cx="363173" cy="479170"/>
              </a:xfrm>
              <a:prstGeom prst="rect">
                <a:avLst/>
              </a:prstGeom>
              <a:blipFill>
                <a:blip r:embed="rId6"/>
                <a:stretch>
                  <a:fillRect l="-11667" t="-1282" b="-1282"/>
                </a:stretch>
              </a:blipFill>
            </p:spPr>
            <p:txBody>
              <a:bodyPr/>
              <a:lstStyle/>
              <a:p>
                <a:r>
                  <a:rPr lang="en-US">
                    <a:noFill/>
                  </a:rPr>
                  <a:t> </a:t>
                </a:r>
              </a:p>
            </p:txBody>
          </p:sp>
        </mc:Fallback>
      </mc:AlternateContent>
      <p:sp>
        <p:nvSpPr>
          <p:cNvPr id="63" name="Rectangle 62"/>
          <p:cNvSpPr/>
          <p:nvPr/>
        </p:nvSpPr>
        <p:spPr>
          <a:xfrm>
            <a:off x="4876800" y="1891188"/>
            <a:ext cx="363173" cy="276999"/>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V</a:t>
            </a:r>
            <a:r>
              <a:rPr lang="en-US" sz="1200" b="1" baseline="-25000" dirty="0">
                <a:latin typeface="Times New Roman" panose="02020603050405020304" pitchFamily="18" charset="0"/>
                <a:cs typeface="Times New Roman" panose="02020603050405020304" pitchFamily="18" charset="0"/>
              </a:rPr>
              <a:t>i</a:t>
            </a:r>
          </a:p>
        </p:txBody>
      </p:sp>
      <p:sp>
        <p:nvSpPr>
          <p:cNvPr id="64" name="Rectangle 63"/>
          <p:cNvSpPr/>
          <p:nvPr/>
        </p:nvSpPr>
        <p:spPr>
          <a:xfrm>
            <a:off x="4935050" y="4465889"/>
            <a:ext cx="393355"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V</a:t>
            </a:r>
            <a:r>
              <a:rPr lang="en-US" sz="1200" b="1" baseline="-25000" dirty="0" err="1">
                <a:latin typeface="Times New Roman" panose="02020603050405020304" pitchFamily="18" charset="0"/>
                <a:cs typeface="Times New Roman" panose="02020603050405020304" pitchFamily="18" charset="0"/>
              </a:rPr>
              <a:t>m</a:t>
            </a:r>
            <a:endParaRPr lang="en-US" sz="1200" b="1" baseline="-25000" dirty="0">
              <a:latin typeface="Times New Roman" panose="02020603050405020304" pitchFamily="18" charset="0"/>
              <a:cs typeface="Times New Roman" panose="02020603050405020304" pitchFamily="18" charset="0"/>
            </a:endParaRPr>
          </a:p>
        </p:txBody>
      </p:sp>
      <p:sp>
        <p:nvSpPr>
          <p:cNvPr id="65" name="Rectangle 64"/>
          <p:cNvSpPr/>
          <p:nvPr/>
        </p:nvSpPr>
        <p:spPr>
          <a:xfrm>
            <a:off x="8226284" y="1872133"/>
            <a:ext cx="363173"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V</a:t>
            </a:r>
            <a:r>
              <a:rPr lang="en-US" sz="1200" b="1" baseline="-25000" dirty="0" err="1">
                <a:latin typeface="Times New Roman" panose="02020603050405020304" pitchFamily="18" charset="0"/>
                <a:cs typeface="Times New Roman" panose="02020603050405020304" pitchFamily="18" charset="0"/>
              </a:rPr>
              <a:t>j</a:t>
            </a:r>
            <a:endParaRPr lang="en-US" sz="1200" b="1" baseline="-25000" dirty="0">
              <a:latin typeface="Times New Roman" panose="02020603050405020304" pitchFamily="18" charset="0"/>
              <a:cs typeface="Times New Roman" panose="02020603050405020304" pitchFamily="18" charset="0"/>
            </a:endParaRPr>
          </a:p>
        </p:txBody>
      </p:sp>
      <p:sp>
        <p:nvSpPr>
          <p:cNvPr id="66" name="Rectangle 65"/>
          <p:cNvSpPr/>
          <p:nvPr/>
        </p:nvSpPr>
        <p:spPr>
          <a:xfrm>
            <a:off x="8239157" y="4413730"/>
            <a:ext cx="363173"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V</a:t>
            </a:r>
            <a:r>
              <a:rPr lang="en-US" sz="1200" b="1" baseline="-25000" dirty="0" err="1">
                <a:latin typeface="Times New Roman" panose="02020603050405020304" pitchFamily="18" charset="0"/>
                <a:cs typeface="Times New Roman" panose="02020603050405020304" pitchFamily="18" charset="0"/>
              </a:rPr>
              <a:t>n</a:t>
            </a:r>
            <a:endParaRPr lang="en-US" sz="1200" b="1" baseline="-25000" dirty="0">
              <a:latin typeface="Times New Roman" panose="02020603050405020304" pitchFamily="18" charset="0"/>
              <a:cs typeface="Times New Roman" panose="02020603050405020304" pitchFamily="18" charset="0"/>
            </a:endParaRPr>
          </a:p>
        </p:txBody>
      </p:sp>
      <p:cxnSp>
        <p:nvCxnSpPr>
          <p:cNvPr id="67" name="Straight Arrow Connector 66"/>
          <p:cNvCxnSpPr/>
          <p:nvPr/>
        </p:nvCxnSpPr>
        <p:spPr>
          <a:xfrm flipV="1">
            <a:off x="5467716" y="2686775"/>
            <a:ext cx="0" cy="13716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91754" y="2283318"/>
            <a:ext cx="1554480" cy="7161"/>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31509" y="2765826"/>
            <a:ext cx="1310724" cy="105199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5449305" y="3275015"/>
            <a:ext cx="434775"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I</a:t>
            </a:r>
            <a:r>
              <a:rPr lang="en-US" sz="1200" b="1" baseline="-25000" dirty="0" err="1">
                <a:latin typeface="Times New Roman" panose="02020603050405020304" pitchFamily="18" charset="0"/>
                <a:cs typeface="Times New Roman" panose="02020603050405020304" pitchFamily="18" charset="0"/>
              </a:rPr>
              <a:t>m,i</a:t>
            </a:r>
            <a:endParaRPr lang="en-US" sz="1200" b="1" baseline="-25000" dirty="0">
              <a:latin typeface="Times New Roman" panose="02020603050405020304" pitchFamily="18" charset="0"/>
              <a:cs typeface="Times New Roman" panose="02020603050405020304" pitchFamily="18" charset="0"/>
            </a:endParaRPr>
          </a:p>
        </p:txBody>
      </p:sp>
      <p:sp>
        <p:nvSpPr>
          <p:cNvPr id="71" name="Rectangle 70"/>
          <p:cNvSpPr/>
          <p:nvPr/>
        </p:nvSpPr>
        <p:spPr>
          <a:xfrm>
            <a:off x="6393618" y="3395490"/>
            <a:ext cx="434775"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I</a:t>
            </a:r>
            <a:r>
              <a:rPr lang="en-US" sz="1200" b="1" baseline="-25000" dirty="0" err="1">
                <a:latin typeface="Times New Roman" panose="02020603050405020304" pitchFamily="18" charset="0"/>
                <a:cs typeface="Times New Roman" panose="02020603050405020304" pitchFamily="18" charset="0"/>
              </a:rPr>
              <a:t>i,n</a:t>
            </a:r>
            <a:endParaRPr lang="en-US" sz="1200" b="1" baseline="-25000" dirty="0">
              <a:latin typeface="Times New Roman" panose="02020603050405020304" pitchFamily="18" charset="0"/>
              <a:cs typeface="Times New Roman" panose="02020603050405020304" pitchFamily="18" charset="0"/>
            </a:endParaRPr>
          </a:p>
        </p:txBody>
      </p:sp>
      <p:sp>
        <p:nvSpPr>
          <p:cNvPr id="72" name="Rectangle 71"/>
          <p:cNvSpPr/>
          <p:nvPr/>
        </p:nvSpPr>
        <p:spPr>
          <a:xfrm>
            <a:off x="6484494" y="2310255"/>
            <a:ext cx="434775"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I</a:t>
            </a:r>
            <a:r>
              <a:rPr lang="en-US" sz="1200" b="1" baseline="-25000" dirty="0" err="1">
                <a:latin typeface="Times New Roman" panose="02020603050405020304" pitchFamily="18" charset="0"/>
                <a:cs typeface="Times New Roman" panose="02020603050405020304" pitchFamily="18" charset="0"/>
              </a:rPr>
              <a:t>i,j</a:t>
            </a:r>
            <a:endParaRPr lang="en-US" sz="1200" b="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0" name="Rectangle 89"/>
              <p:cNvSpPr/>
              <p:nvPr/>
            </p:nvSpPr>
            <p:spPr>
              <a:xfrm>
                <a:off x="6460561" y="1669542"/>
                <a:ext cx="363173" cy="482440"/>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2</a:t>
                </a:r>
              </a:p>
              <a:p>
                <a:pPr algn="ctr"/>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cs typeface="Times New Roman" panose="02020603050405020304" pitchFamily="18" charset="0"/>
                            </a:rPr>
                          </m:ctrlPr>
                        </m:sSubPr>
                        <m:e>
                          <m:r>
                            <m:rPr>
                              <m:nor/>
                            </m:rPr>
                            <a:rPr lang="en-US" sz="1200" b="1">
                              <a:latin typeface="Times New Roman" panose="02020603050405020304" pitchFamily="18" charset="0"/>
                              <a:cs typeface="Times New Roman" panose="02020603050405020304" pitchFamily="18" charset="0"/>
                            </a:rPr>
                            <m:t>Ω</m:t>
                          </m:r>
                        </m:e>
                        <m:sub>
                          <m:r>
                            <a:rPr lang="en-US" sz="1200" b="1">
                              <a:latin typeface="Cambria Math" panose="02040503050406030204" pitchFamily="18" charset="0"/>
                              <a:cs typeface="Times New Roman" panose="02020603050405020304" pitchFamily="18" charset="0"/>
                            </a:rPr>
                            <m:t>𝐢</m:t>
                          </m:r>
                          <m:r>
                            <m:rPr>
                              <m:nor/>
                            </m:rPr>
                            <a:rPr lang="en-US" sz="1200" b="1">
                              <a:latin typeface="Times New Roman" panose="02020603050405020304" pitchFamily="18" charset="0"/>
                              <a:cs typeface="Times New Roman" panose="02020603050405020304" pitchFamily="18" charset="0"/>
                            </a:rPr>
                            <m:t>,</m:t>
                          </m:r>
                          <m:r>
                            <a:rPr lang="en-US" sz="1200" b="1">
                              <a:latin typeface="Cambria Math" panose="02040503050406030204" pitchFamily="18" charset="0"/>
                              <a:cs typeface="Times New Roman" panose="02020603050405020304" pitchFamily="18" charset="0"/>
                            </a:rPr>
                            <m:t>𝐣</m:t>
                          </m:r>
                        </m:sub>
                      </m:sSub>
                    </m:oMath>
                  </m:oMathPara>
                </a14:m>
                <a:endParaRPr lang="en-US" sz="1200" b="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6460561" y="1669542"/>
                <a:ext cx="363173" cy="482440"/>
              </a:xfrm>
              <a:prstGeom prst="rect">
                <a:avLst/>
              </a:prstGeom>
              <a:blipFill>
                <a:blip r:embed="rId7"/>
                <a:stretch>
                  <a:fillRect l="-11864" t="-12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Content Placeholder 91"/>
              <p:cNvSpPr>
                <a:spLocks noGrp="1"/>
              </p:cNvSpPr>
              <p:nvPr>
                <p:ph sz="half" idx="1"/>
              </p:nvPr>
            </p:nvSpPr>
            <p:spPr>
              <a:xfrm>
                <a:off x="561117" y="2017095"/>
                <a:ext cx="3915984" cy="2217616"/>
              </a:xfrm>
            </p:spPr>
            <p:txBody>
              <a:bodyPr>
                <a:normAutofit fontScale="92500"/>
              </a:bodyPr>
              <a:lstStyle/>
              <a:p>
                <a:r>
                  <a:rPr lang="en-US" sz="3000" dirty="0">
                    <a:latin typeface="Times New Roman" panose="02020603050405020304" pitchFamily="18" charset="0"/>
                    <a:cs typeface="Times New Roman" panose="02020603050405020304" pitchFamily="18" charset="0"/>
                  </a:rPr>
                  <a:t>V: voltage</a:t>
                </a:r>
              </a:p>
              <a:p>
                <a:r>
                  <a:rPr lang="en-US" sz="3000" dirty="0">
                    <a:latin typeface="Times New Roman" panose="02020603050405020304" pitchFamily="18" charset="0"/>
                    <a:cs typeface="Times New Roman" panose="02020603050405020304" pitchFamily="18" charset="0"/>
                  </a:rPr>
                  <a:t>R: Resistance </a:t>
                </a:r>
              </a:p>
              <a:p>
                <a14:m>
                  <m:oMath xmlns:m="http://schemas.openxmlformats.org/officeDocument/2006/math">
                    <m:r>
                      <m:rPr>
                        <m:nor/>
                      </m:rPr>
                      <a:rPr lang="en-US" sz="3000" b="1">
                        <a:latin typeface="Times New Roman" panose="02020603050405020304" pitchFamily="18" charset="0"/>
                        <a:cs typeface="Times New Roman" panose="02020603050405020304" pitchFamily="18" charset="0"/>
                      </a:rPr>
                      <m:t>Ω</m:t>
                    </m:r>
                  </m:oMath>
                </a14:m>
                <a:r>
                  <a:rPr lang="en-US" sz="3000" dirty="0">
                    <a:latin typeface="Times New Roman" panose="02020603050405020304" pitchFamily="18" charset="0"/>
                    <a:cs typeface="Times New Roman" panose="02020603050405020304" pitchFamily="18" charset="0"/>
                  </a:rPr>
                  <a:t>: conductance (= 1/ R) </a:t>
                </a:r>
              </a:p>
              <a:p>
                <a:r>
                  <a:rPr lang="en-US" sz="3000" dirty="0">
                    <a:latin typeface="Times New Roman" panose="02020603050405020304" pitchFamily="18" charset="0"/>
                    <a:cs typeface="Times New Roman" panose="02020603050405020304" pitchFamily="18" charset="0"/>
                  </a:rPr>
                  <a:t>I: Current </a:t>
                </a:r>
              </a:p>
              <a:p>
                <a:pPr marL="0" indent="0">
                  <a:buNone/>
                </a:pPr>
                <a:endParaRPr lang="en-US" sz="3000" dirty="0">
                  <a:latin typeface="Times New Roman" panose="02020603050405020304" pitchFamily="18" charset="0"/>
                  <a:cs typeface="Times New Roman" panose="02020603050405020304" pitchFamily="18" charset="0"/>
                </a:endParaRPr>
              </a:p>
            </p:txBody>
          </p:sp>
        </mc:Choice>
        <mc:Fallback>
          <p:sp>
            <p:nvSpPr>
              <p:cNvPr id="92" name="Content Placeholder 91"/>
              <p:cNvSpPr>
                <a:spLocks noGrp="1" noRot="1" noChangeAspect="1" noMove="1" noResize="1" noEditPoints="1" noAdjustHandles="1" noChangeArrowheads="1" noChangeShapeType="1" noTextEdit="1"/>
              </p:cNvSpPr>
              <p:nvPr>
                <p:ph sz="half" idx="1"/>
              </p:nvPr>
            </p:nvSpPr>
            <p:spPr>
              <a:xfrm>
                <a:off x="561117" y="2017095"/>
                <a:ext cx="3915984" cy="2217616"/>
              </a:xfrm>
              <a:blipFill>
                <a:blip r:embed="rId8"/>
                <a:stretch>
                  <a:fillRect l="-2025" t="-3022" r="-3115" b="-275"/>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1CE12D2B-AB60-4C44-ABD4-DDC7531C4A81}" type="slidenum">
              <a:rPr lang="en-US" smtClean="0"/>
              <a:t>37</a:t>
            </a:fld>
            <a:endParaRPr lang="en-US"/>
          </a:p>
        </p:txBody>
      </p:sp>
      <p:pic>
        <p:nvPicPr>
          <p:cNvPr id="73" name="Picture 72">
            <a:extLst/>
          </p:cNvPr>
          <p:cNvPicPr>
            <a:picLocks noChangeAspect="1"/>
          </p:cNvPicPr>
          <p:nvPr/>
        </p:nvPicPr>
        <p:blipFill>
          <a:blip r:embed="rId9"/>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7123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0" grpId="0"/>
      <p:bldP spid="61" grpId="0"/>
      <p:bldP spid="62" grpId="0"/>
      <p:bldP spid="63" grpId="0"/>
      <p:bldP spid="64" grpId="0"/>
      <p:bldP spid="65" grpId="0"/>
      <p:bldP spid="66" grpId="0"/>
      <p:bldP spid="70" grpId="0"/>
      <p:bldP spid="71" grpId="0"/>
      <p:bldP spid="72" grpId="0"/>
      <p:bldP spid="9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Distillation Process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382000" cy="4876800"/>
              </a:xfrm>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Grading Process</a:t>
                </a:r>
              </a:p>
              <a:p>
                <a:pPr marL="731520" lvl="1" indent="-457200">
                  <a:buFont typeface="+mj-lt"/>
                  <a:buAutoNum type="arabicPeriod" startAt="2"/>
                </a:pPr>
                <a:r>
                  <a:rPr lang="en-US" sz="2400" dirty="0">
                    <a:solidFill>
                      <a:srgbClr val="FF0000"/>
                    </a:solidFill>
                    <a:latin typeface="Times New Roman" panose="02020603050405020304" pitchFamily="18" charset="0"/>
                    <a:cs typeface="Times New Roman" panose="02020603050405020304" pitchFamily="18" charset="0"/>
                  </a:rPr>
                  <a:t>Current Calculation:</a:t>
                </a:r>
              </a:p>
              <a:p>
                <a:pPr marL="548640" lvl="2" indent="0">
                  <a:buNone/>
                </a:pP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Ohm’s law</a:t>
                </a:r>
                <a:r>
                  <a:rPr lang="en-US" sz="1800" dirty="0">
                    <a:latin typeface="Times New Roman" panose="02020603050405020304" pitchFamily="18" charset="0"/>
                    <a:cs typeface="Times New Roman" panose="02020603050405020304" pitchFamily="18" charset="0"/>
                  </a:rPr>
                  <a:t>:</a:t>
                </a:r>
              </a:p>
              <a:p>
                <a:pPr marL="548640" lvl="2" indent="0">
                  <a:buNone/>
                </a:pPr>
                <a:r>
                  <a:rPr lang="en-US" sz="1800" dirty="0">
                    <a:latin typeface="Times New Roman" panose="02020603050405020304" pitchFamily="18" charset="0"/>
                    <a:cs typeface="Times New Roman" panose="02020603050405020304" pitchFamily="18" charset="0"/>
                  </a:rPr>
                  <a:t>    to calculate the current between each two concepts in </a:t>
                </a:r>
                <a:r>
                  <a:rPr lang="en-US" sz="1800" i="1" dirty="0">
                    <a:latin typeface="Times New Roman" panose="02020603050405020304" pitchFamily="18" charset="0"/>
                    <a:cs typeface="Times New Roman" panose="02020603050405020304" pitchFamily="18" charset="0"/>
                  </a:rPr>
                  <a:t>g</a:t>
                </a:r>
                <a:endParaRPr lang="en-US" sz="1800" dirty="0">
                  <a:solidFill>
                    <a:srgbClr val="FF0000"/>
                  </a:solidFill>
                  <a:latin typeface="Times New Roman" panose="02020603050405020304" pitchFamily="18" charset="0"/>
                  <a:cs typeface="Times New Roman" panose="02020603050405020304" pitchFamily="18" charset="0"/>
                </a:endParaRPr>
              </a:p>
              <a:p>
                <a:pPr marL="274320" lvl="1" indent="0" algn="ctr">
                  <a:buNone/>
                </a:pPr>
                <a14:m>
                  <m:oMathPara xmlns:m="http://schemas.openxmlformats.org/officeDocument/2006/math">
                    <m:oMathParaPr>
                      <m:jc m:val="centerGroup"/>
                    </m:oMathParaPr>
                    <m:oMath xmlns:m="http://schemas.openxmlformats.org/officeDocument/2006/math">
                      <m:r>
                        <m:rPr>
                          <m:nor/>
                        </m:rPr>
                        <a:rPr lang="en-US">
                          <a:latin typeface="Times New Roman" panose="02020603050405020304" pitchFamily="18" charset="0"/>
                          <a:cs typeface="Times New Roman" panose="02020603050405020304" pitchFamily="18" charset="0"/>
                        </a:rPr>
                        <m:t>∀ </m:t>
                      </m:r>
                      <m:r>
                        <m:rPr>
                          <m:nor/>
                        </m:rPr>
                        <a:rPr lang="en-US">
                          <a:latin typeface="Times New Roman" panose="02020603050405020304" pitchFamily="18" charset="0"/>
                          <a:cs typeface="Times New Roman" panose="02020603050405020304" pitchFamily="18" charset="0"/>
                        </a:rPr>
                        <m:t>i</m:t>
                      </m:r>
                      <m:r>
                        <m:rPr>
                          <m:nor/>
                        </m:rPr>
                        <a:rPr lang="en-US">
                          <a:latin typeface="Times New Roman" panose="02020603050405020304" pitchFamily="18" charset="0"/>
                          <a:cs typeface="Times New Roman" panose="02020603050405020304" pitchFamily="18" charset="0"/>
                        </a:rPr>
                        <m:t>, </m:t>
                      </m:r>
                      <m:r>
                        <m:rPr>
                          <m:nor/>
                        </m:rPr>
                        <a:rPr lang="en-US">
                          <a:latin typeface="Times New Roman" panose="02020603050405020304" pitchFamily="18" charset="0"/>
                          <a:cs typeface="Times New Roman" panose="02020603050405020304" pitchFamily="18" charset="0"/>
                        </a:rPr>
                        <m:t>j</m:t>
                      </m:r>
                      <m:r>
                        <m:rPr>
                          <m:nor/>
                        </m:rPr>
                        <a:rPr lang="en-US">
                          <a:latin typeface="Times New Roman" panose="02020603050405020304" pitchFamily="18" charset="0"/>
                          <a:cs typeface="Times New Roman" panose="02020603050405020304" pitchFamily="18" charset="0"/>
                        </a:rPr>
                        <m:t>: </m:t>
                      </m:r>
                      <m:sSub>
                        <m:sSubPr>
                          <m:ctrlPr>
                            <a:rPr lang="en-US" i="1"/>
                          </m:ctrlPr>
                        </m:sSubPr>
                        <m:e>
                          <m:r>
                            <m:rPr>
                              <m:nor/>
                            </m:rPr>
                            <a:rPr lang="en-US">
                              <a:latin typeface="Times New Roman" panose="02020603050405020304" pitchFamily="18" charset="0"/>
                              <a:cs typeface="Times New Roman" panose="02020603050405020304" pitchFamily="18" charset="0"/>
                            </a:rPr>
                            <m:t>I</m:t>
                          </m:r>
                        </m:e>
                        <m:sub>
                          <m:r>
                            <m:rPr>
                              <m:sty m:val="p"/>
                            </m:rPr>
                            <a:rPr lang="en-US"/>
                            <m:t>i</m:t>
                          </m:r>
                          <m:r>
                            <m:rPr>
                              <m:nor/>
                            </m:rPr>
                            <a:rPr lang="en-US" b="0" i="0" smtClean="0">
                              <a:latin typeface="Times New Roman" panose="02020603050405020304" pitchFamily="18" charset="0"/>
                              <a:cs typeface="Times New Roman" panose="02020603050405020304" pitchFamily="18" charset="0"/>
                            </a:rPr>
                            <m:t>,</m:t>
                          </m:r>
                          <m:r>
                            <m:rPr>
                              <m:sty m:val="p"/>
                            </m:rPr>
                            <a:rPr lang="en-US"/>
                            <m:t>j</m:t>
                          </m:r>
                        </m:sub>
                      </m:sSub>
                      <m:r>
                        <m:rPr>
                          <m:nor/>
                        </m:rPr>
                        <a:rPr lang="en-US">
                          <a:latin typeface="Times New Roman" panose="02020603050405020304" pitchFamily="18" charset="0"/>
                          <a:cs typeface="Times New Roman" panose="02020603050405020304" pitchFamily="18" charset="0"/>
                        </a:rPr>
                        <m:t> = </m:t>
                      </m:r>
                      <m:d>
                        <m:dPr>
                          <m:ctrlPr>
                            <a:rPr lang="en-US" i="1"/>
                          </m:ctrlPr>
                        </m:dPr>
                        <m:e>
                          <m:sSub>
                            <m:sSubPr>
                              <m:ctrlPr>
                                <a:rPr lang="en-US" i="1"/>
                              </m:ctrlPr>
                            </m:sSubPr>
                            <m:e>
                              <m:r>
                                <m:rPr>
                                  <m:sty m:val="p"/>
                                </m:rPr>
                                <a:rPr lang="en-US"/>
                                <m:t>V</m:t>
                              </m:r>
                            </m:e>
                            <m:sub>
                              <m:r>
                                <m:rPr>
                                  <m:sty m:val="p"/>
                                </m:rPr>
                                <a:rPr lang="en-US"/>
                                <m:t>i</m:t>
                              </m:r>
                            </m:sub>
                          </m:sSub>
                          <m:r>
                            <m:rPr>
                              <m:nor/>
                            </m:rPr>
                            <a:rPr lang="en-US">
                              <a:latin typeface="Times New Roman" panose="02020603050405020304" pitchFamily="18" charset="0"/>
                              <a:cs typeface="Times New Roman" panose="02020603050405020304" pitchFamily="18" charset="0"/>
                            </a:rPr>
                            <m:t> </m:t>
                          </m:r>
                          <m:r>
                            <m:rPr>
                              <m:nor/>
                            </m:rPr>
                            <a:rPr lang="en-US" i="1">
                              <a:latin typeface="Times New Roman" panose="02020603050405020304" pitchFamily="18" charset="0"/>
                              <a:cs typeface="Times New Roman" panose="02020603050405020304" pitchFamily="18" charset="0"/>
                            </a:rPr>
                            <m:t>−</m:t>
                          </m:r>
                          <m:r>
                            <m:rPr>
                              <m:nor/>
                            </m:rPr>
                            <a:rPr lang="en-US">
                              <a:latin typeface="Times New Roman" panose="02020603050405020304" pitchFamily="18" charset="0"/>
                              <a:cs typeface="Times New Roman" panose="02020603050405020304" pitchFamily="18" charset="0"/>
                            </a:rPr>
                            <m:t> </m:t>
                          </m:r>
                          <m:sSub>
                            <m:sSubPr>
                              <m:ctrlPr>
                                <a:rPr lang="en-US" i="1"/>
                              </m:ctrlPr>
                            </m:sSubPr>
                            <m:e>
                              <m:r>
                                <m:rPr>
                                  <m:sty m:val="p"/>
                                </m:rPr>
                                <a:rPr lang="en-US"/>
                                <m:t>V</m:t>
                              </m:r>
                            </m:e>
                            <m:sub>
                              <m:r>
                                <m:rPr>
                                  <m:sty m:val="p"/>
                                </m:rPr>
                                <a:rPr lang="en-US"/>
                                <m:t>j</m:t>
                              </m:r>
                            </m:sub>
                          </m:sSub>
                        </m:e>
                      </m:d>
                      <m:r>
                        <a:rPr lang="en-US" i="1"/>
                        <m:t>/</m:t>
                      </m:r>
                      <m:sSub>
                        <m:sSubPr>
                          <m:ctrlPr>
                            <a:rPr lang="en-US" i="1" smtClean="0"/>
                          </m:ctrlPr>
                        </m:sSubPr>
                        <m:e>
                          <m:r>
                            <m:rPr>
                              <m:sty m:val="p"/>
                            </m:rPr>
                            <a:rPr lang="en-US" b="0" i="0" smtClean="0">
                              <a:latin typeface="Cambria Math" panose="02040503050406030204" pitchFamily="18" charset="0"/>
                            </a:rPr>
                            <m:t>R</m:t>
                          </m:r>
                        </m:e>
                        <m:sub>
                          <m:r>
                            <m:rPr>
                              <m:sty m:val="p"/>
                            </m:rPr>
                            <a:rPr lang="en-US"/>
                            <m:t>i</m:t>
                          </m:r>
                          <m:r>
                            <m:rPr>
                              <m:nor/>
                            </m:rPr>
                            <a:rPr lang="en-US" b="0" i="0" smtClean="0">
                              <a:latin typeface="Times New Roman" panose="02020603050405020304" pitchFamily="18" charset="0"/>
                              <a:cs typeface="Times New Roman" panose="02020603050405020304" pitchFamily="18" charset="0"/>
                            </a:rPr>
                            <m:t>,</m:t>
                          </m:r>
                          <m:r>
                            <m:rPr>
                              <m:sty m:val="p"/>
                            </m:rPr>
                            <a:rPr lang="en-US"/>
                            <m:t>j</m:t>
                          </m:r>
                        </m:sub>
                      </m:sSub>
                    </m:oMath>
                  </m:oMathPara>
                </a14:m>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628650" lvl="1" indent="-35560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Kirchhoff’s current law:</a:t>
                </a:r>
              </a:p>
              <a:p>
                <a:pPr marL="628650" lvl="1" indent="-355600">
                  <a:buNone/>
                </a:pPr>
                <a:r>
                  <a:rPr lang="en-US" dirty="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j</a:t>
                </a:r>
                <a14:m>
                  <m:oMath xmlns:m="http://schemas.openxmlformats.org/officeDocument/2006/math">
                    <m:r>
                      <a:rPr lang="en-US" i="1"/>
                      <m:t> </m:t>
                    </m:r>
                  </m:oMath>
                </a14:m>
                <a:r>
                  <a:rPr lang="pl-PL" dirty="0">
                    <a:latin typeface="Times New Roman" panose="02020603050405020304" pitchFamily="18" charset="0"/>
                    <a:cs typeface="Times New Roman" panose="02020603050405020304" pitchFamily="18" charset="0"/>
                  </a:rPr>
                  <a:t>≠ s, t : </a:t>
                </a:r>
                <a14:m>
                  <m:oMath xmlns:m="http://schemas.openxmlformats.org/officeDocument/2006/math">
                    <m:sSub>
                      <m:sSubPr>
                        <m:ctrlPr>
                          <a:rPr lang="en-US" i="1"/>
                        </m:ctrlPr>
                      </m:sSubPr>
                      <m:e>
                        <m:r>
                          <m:rPr>
                            <m:nor/>
                          </m:rPr>
                          <a:rPr lang="en-US">
                            <a:latin typeface="Times New Roman" panose="02020603050405020304" pitchFamily="18" charset="0"/>
                            <a:cs typeface="Times New Roman" panose="02020603050405020304" pitchFamily="18" charset="0"/>
                          </a:rPr>
                          <m:t>∑</m:t>
                        </m:r>
                      </m:e>
                      <m:sub>
                        <m:r>
                          <m:rPr>
                            <m:sty m:val="p"/>
                          </m:rPr>
                          <a:rPr lang="en-US"/>
                          <m:t>i</m:t>
                        </m:r>
                      </m:sub>
                    </m:sSub>
                  </m:oMath>
                </a14:m>
                <a:r>
                  <a:rPr lang="pl-PL" dirty="0">
                    <a:latin typeface="Times New Roman" panose="02020603050405020304" pitchFamily="18" charset="0"/>
                    <a:cs typeface="Times New Roman" panose="02020603050405020304" pitchFamily="18" charset="0"/>
                  </a:rPr>
                  <a:t> I(</a:t>
                </a:r>
                <a14:m>
                  <m:oMath xmlns:m="http://schemas.openxmlformats.org/officeDocument/2006/math">
                    <m:r>
                      <m:rPr>
                        <m:nor/>
                      </m:rPr>
                      <a:rPr lang="en-US">
                        <a:latin typeface="Times New Roman" panose="02020603050405020304" pitchFamily="18" charset="0"/>
                        <a:cs typeface="Times New Roman" panose="02020603050405020304" pitchFamily="18" charset="0"/>
                      </a:rPr>
                      <m:t>i</m:t>
                    </m:r>
                    <m:r>
                      <m:rPr>
                        <m:nor/>
                      </m:rPr>
                      <a:rPr lang="en-US">
                        <a:latin typeface="Times New Roman" panose="02020603050405020304" pitchFamily="18" charset="0"/>
                        <a:cs typeface="Times New Roman" panose="02020603050405020304" pitchFamily="18" charset="0"/>
                      </a:rPr>
                      <m:t>,</m:t>
                    </m:r>
                    <m:r>
                      <m:rPr>
                        <m:nor/>
                      </m:rPr>
                      <a:rPr lang="en-US" i="1">
                        <a:latin typeface="Times New Roman" panose="02020603050405020304" pitchFamily="18" charset="0"/>
                        <a:cs typeface="Times New Roman" panose="02020603050405020304" pitchFamily="18" charset="0"/>
                      </a:rPr>
                      <m:t> </m:t>
                    </m:r>
                    <m:r>
                      <m:rPr>
                        <m:nor/>
                      </m:rPr>
                      <a:rPr lang="en-US">
                        <a:latin typeface="Times New Roman" panose="02020603050405020304" pitchFamily="18" charset="0"/>
                        <a:cs typeface="Times New Roman" panose="02020603050405020304" pitchFamily="18" charset="0"/>
                      </a:rPr>
                      <m:t>j</m:t>
                    </m:r>
                  </m:oMath>
                </a14:m>
                <a:r>
                  <a:rPr lang="pl-PL" dirty="0">
                    <a:latin typeface="Times New Roman" panose="02020603050405020304" pitchFamily="18" charset="0"/>
                    <a:cs typeface="Times New Roman" panose="02020603050405020304" pitchFamily="18" charset="0"/>
                  </a:rPr>
                  <a:t>) = 0</a:t>
                </a:r>
                <a:endParaRPr lang="en-US" dirty="0">
                  <a:latin typeface="Times New Roman" panose="02020603050405020304" pitchFamily="18" charset="0"/>
                  <a:cs typeface="Times New Roman" panose="02020603050405020304" pitchFamily="18" charset="0"/>
                </a:endParaRPr>
              </a:p>
              <a:p>
                <a:pPr marL="628650" lvl="1" indent="-355600">
                  <a:buNone/>
                </a:pPr>
                <a:r>
                  <a:rPr lang="en-US"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voltage at each concept of the circuit except the source and destination is calculated by combining Ohm’s law and Kirchhoff’s current law.</a:t>
                </a:r>
              </a:p>
              <a:p>
                <a:pPr marL="803275" lvl="1" indent="-530225">
                  <a:lnSpc>
                    <a:spcPct val="150000"/>
                  </a:lnSpc>
                  <a:buNone/>
                </a:pPr>
                <a14:m>
                  <m:oMathPara xmlns:m="http://schemas.openxmlformats.org/officeDocument/2006/math">
                    <m:oMathParaPr>
                      <m:jc m:val="centerGroup"/>
                    </m:oMathParaPr>
                    <m:oMath xmlns:m="http://schemas.openxmlformats.org/officeDocument/2006/math">
                      <m:sSub>
                        <m:sSubPr>
                          <m:ctrlPr>
                            <a:rPr lang="en-US" i="1"/>
                          </m:ctrlPr>
                        </m:sSubPr>
                        <m:e>
                          <m:r>
                            <m:rPr>
                              <m:sty m:val="p"/>
                            </m:rPr>
                            <a:rPr lang="en-US"/>
                            <m:t>V</m:t>
                          </m:r>
                        </m:e>
                        <m:sub>
                          <m:r>
                            <m:rPr>
                              <m:sty m:val="p"/>
                            </m:rPr>
                            <a:rPr lang="en-US"/>
                            <m:t>i</m:t>
                          </m:r>
                        </m:sub>
                      </m:sSub>
                      <m:r>
                        <m:rPr>
                          <m:nor/>
                        </m:rPr>
                        <a:rPr lang="en-US">
                          <a:latin typeface="Times New Roman" panose="02020603050405020304" pitchFamily="18" charset="0"/>
                          <a:cs typeface="Times New Roman" panose="02020603050405020304" pitchFamily="18" charset="0"/>
                        </a:rPr>
                        <m:t>=</m:t>
                      </m:r>
                      <m:sSub>
                        <m:sSubPr>
                          <m:ctrlPr>
                            <a:rPr lang="en-US" i="1" smtClean="0"/>
                          </m:ctrlPr>
                        </m:sSubPr>
                        <m:e>
                          <m:r>
                            <m:rPr>
                              <m:nor/>
                            </m:rPr>
                            <a:rPr lang="en-US">
                              <a:latin typeface="Times New Roman" panose="02020603050405020304" pitchFamily="18" charset="0"/>
                              <a:cs typeface="Times New Roman" panose="02020603050405020304" pitchFamily="18" charset="0"/>
                            </a:rPr>
                            <m:t>∑</m:t>
                          </m:r>
                        </m:e>
                        <m:sub>
                          <m:r>
                            <m:rPr>
                              <m:sty m:val="p"/>
                            </m:rPr>
                            <a:rPr lang="en-US" b="0" i="0" smtClean="0">
                              <a:latin typeface="Cambria Math" panose="02040503050406030204" pitchFamily="18" charset="0"/>
                            </a:rPr>
                            <m:t>j</m:t>
                          </m:r>
                        </m:sub>
                      </m:sSub>
                      <m:r>
                        <m:rPr>
                          <m:nor/>
                        </m:rPr>
                        <a:rPr lang="en-US">
                          <a:latin typeface="Times New Roman" panose="02020603050405020304" pitchFamily="18" charset="0"/>
                          <a:cs typeface="Times New Roman" panose="02020603050405020304" pitchFamily="18" charset="0"/>
                        </a:rPr>
                        <m:t> </m:t>
                      </m:r>
                      <m:sSub>
                        <m:sSubPr>
                          <m:ctrlPr>
                            <a:rPr lang="en-US" i="1"/>
                          </m:ctrlPr>
                        </m:sSubPr>
                        <m:e>
                          <m:r>
                            <m:rPr>
                              <m:sty m:val="p"/>
                            </m:rPr>
                            <a:rPr lang="en-US"/>
                            <m:t>V</m:t>
                          </m:r>
                        </m:e>
                        <m:sub>
                          <m:r>
                            <m:rPr>
                              <m:sty m:val="p"/>
                            </m:rPr>
                            <a:rPr lang="en-US"/>
                            <m:t>j</m:t>
                          </m:r>
                        </m:sub>
                      </m:sSub>
                      <m:sSub>
                        <m:sSubPr>
                          <m:ctrlPr>
                            <a:rPr lang="en-US" i="1"/>
                          </m:ctrlPr>
                        </m:sSubPr>
                        <m:e>
                          <m:r>
                            <m:rPr>
                              <m:nor/>
                            </m:rPr>
                            <a:rPr lang="en-US" b="0" i="0" smtClean="0">
                              <a:latin typeface="Times New Roman" panose="02020603050405020304" pitchFamily="18" charset="0"/>
                              <a:cs typeface="Times New Roman" panose="02020603050405020304" pitchFamily="18" charset="0"/>
                            </a:rPr>
                            <m:t>R</m:t>
                          </m:r>
                        </m:e>
                        <m:sub>
                          <m:r>
                            <m:rPr>
                              <m:sty m:val="p"/>
                            </m:rPr>
                            <a:rPr lang="en-US"/>
                            <m:t>i</m:t>
                          </m:r>
                        </m:sub>
                      </m:sSub>
                      <m:r>
                        <m:rPr>
                          <m:nor/>
                        </m:rPr>
                        <a:rPr lang="en-US">
                          <a:latin typeface="Times New Roman" panose="02020603050405020304" pitchFamily="18" charset="0"/>
                          <a:cs typeface="Times New Roman" panose="02020603050405020304" pitchFamily="18" charset="0"/>
                        </a:rPr>
                        <m:t>/</m:t>
                      </m:r>
                      <m:sSub>
                        <m:sSubPr>
                          <m:ctrlPr>
                            <a:rPr lang="en-US" i="1"/>
                          </m:ctrlPr>
                        </m:sSubPr>
                        <m:e>
                          <m:r>
                            <m:rPr>
                              <m:nor/>
                            </m:rPr>
                            <a:rPr lang="en-US" b="0" i="0" smtClean="0">
                              <a:latin typeface="Times New Roman" panose="02020603050405020304" pitchFamily="18" charset="0"/>
                              <a:cs typeface="Times New Roman" panose="02020603050405020304" pitchFamily="18" charset="0"/>
                            </a:rPr>
                            <m:t>R</m:t>
                          </m:r>
                        </m:e>
                        <m:sub>
                          <m:r>
                            <m:rPr>
                              <m:sty m:val="p"/>
                            </m:rPr>
                            <a:rPr lang="en-US"/>
                            <m:t>i</m:t>
                          </m:r>
                          <m:r>
                            <m:rPr>
                              <m:nor/>
                            </m:rPr>
                            <a:rPr lang="en-US" b="0" i="0" smtClean="0"/>
                            <m:t>,</m:t>
                          </m:r>
                          <m:r>
                            <m:rPr>
                              <m:sty m:val="p"/>
                            </m:rPr>
                            <a:rPr lang="en-US"/>
                            <m:t>j</m:t>
                          </m:r>
                        </m:sub>
                      </m:sSub>
                      <m:r>
                        <m:rPr>
                          <m:nor/>
                        </m:rPr>
                        <a:rPr lang="en-US">
                          <a:latin typeface="Times New Roman" panose="02020603050405020304" pitchFamily="18" charset="0"/>
                          <a:cs typeface="Times New Roman" panose="02020603050405020304" pitchFamily="18" charset="0"/>
                        </a:rPr>
                        <m:t> ∀</m:t>
                      </m:r>
                      <m:r>
                        <m:rPr>
                          <m:nor/>
                        </m:rPr>
                        <a:rPr lang="en-US">
                          <a:latin typeface="Times New Roman" panose="02020603050405020304" pitchFamily="18" charset="0"/>
                          <a:cs typeface="Times New Roman" panose="02020603050405020304" pitchFamily="18" charset="0"/>
                        </a:rPr>
                        <m:t>i</m:t>
                      </m:r>
                      <m:r>
                        <m:rPr>
                          <m:nor/>
                        </m:rPr>
                        <a:rPr lang="en-US">
                          <a:latin typeface="Times New Roman" panose="02020603050405020304" pitchFamily="18" charset="0"/>
                          <a:cs typeface="Times New Roman" panose="02020603050405020304" pitchFamily="18" charset="0"/>
                        </a:rPr>
                        <m:t>≠</m:t>
                      </m:r>
                      <m:r>
                        <m:rPr>
                          <m:nor/>
                        </m:rPr>
                        <a:rPr lang="en-US">
                          <a:latin typeface="Times New Roman" panose="02020603050405020304" pitchFamily="18" charset="0"/>
                          <a:cs typeface="Times New Roman" panose="02020603050405020304" pitchFamily="18" charset="0"/>
                        </a:rPr>
                        <m:t>s</m:t>
                      </m:r>
                      <m:r>
                        <m:rPr>
                          <m:nor/>
                        </m:rPr>
                        <a:rPr lang="en-US">
                          <a:latin typeface="Times New Roman" panose="02020603050405020304" pitchFamily="18" charset="0"/>
                          <a:cs typeface="Times New Roman" panose="02020603050405020304" pitchFamily="18" charset="0"/>
                        </a:rPr>
                        <m:t>,</m:t>
                      </m:r>
                      <m:r>
                        <m:rPr>
                          <m:nor/>
                        </m:rPr>
                        <a:rPr lang="en-US">
                          <a:latin typeface="Times New Roman" panose="02020603050405020304" pitchFamily="18" charset="0"/>
                          <a:cs typeface="Times New Roman" panose="02020603050405020304" pitchFamily="18" charset="0"/>
                        </a:rPr>
                        <m:t>t</m:t>
                      </m:r>
                    </m:oMath>
                  </m:oMathPara>
                </a14:m>
                <a:endParaRPr lang="en-US" dirty="0">
                  <a:solidFill>
                    <a:srgbClr val="000000"/>
                  </a:solidFill>
                  <a:effectLst/>
                  <a:latin typeface="Times New Roman" panose="02020603050405020304" pitchFamily="18" charset="0"/>
                  <a:cs typeface="Times New Roman" panose="02020603050405020304" pitchFamily="18" charset="0"/>
                </a:endParaRPr>
              </a:p>
              <a:p>
                <a:pPr marL="803275" lvl="1" indent="-530225">
                  <a:buNone/>
                </a:pPr>
                <a:r>
                  <a:rPr lang="en-US" dirty="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m:rPr>
                            <m:nor/>
                          </m:rPr>
                          <a:rPr lang="en-US" b="0" i="0" smtClean="0">
                            <a:latin typeface="Cambria Math" panose="02040503050406030204" pitchFamily="18" charset="0"/>
                          </a:rPr>
                          <m:t>R</m:t>
                        </m:r>
                      </m:e>
                      <m:sub>
                        <m:r>
                          <m:rPr>
                            <m:sty m:val="p"/>
                          </m:rPr>
                          <a:rPr lang="en-US">
                            <a:latin typeface="Cambria Math" panose="02040503050406030204" pitchFamily="18" charset="0"/>
                          </a:rPr>
                          <m:t>i</m:t>
                        </m:r>
                      </m:sub>
                    </m:sSub>
                    <m:r>
                      <m:rPr>
                        <m:nor/>
                      </m:rPr>
                      <a:rPr lang="en-US">
                        <a:latin typeface="Times New Roman" panose="02020603050405020304" pitchFamily="18" charset="0"/>
                        <a:cs typeface="Times New Roman" panose="02020603050405020304" pitchFamily="18" charset="0"/>
                      </a:rPr>
                      <m:t>=</m:t>
                    </m:r>
                    <m:r>
                      <m:rPr>
                        <m:nor/>
                      </m:rPr>
                      <a:rPr lang="en-US">
                        <a:latin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rPr>
                        </m:ctrlPr>
                      </m:sSubPr>
                      <m:e>
                        <m:r>
                          <m:rPr>
                            <m:nor/>
                          </m:rPr>
                          <a:rPr lang="en-US" b="0" i="0" smtClean="0">
                            <a:latin typeface="Cambria Math" panose="02040503050406030204" pitchFamily="18" charset="0"/>
                          </a:rPr>
                          <m:t>R</m:t>
                        </m:r>
                      </m:e>
                      <m:sub>
                        <m:r>
                          <m:rPr>
                            <m:sty m:val="p"/>
                          </m:rPr>
                          <a:rPr lang="en-US">
                            <a:latin typeface="Cambria Math" panose="02040503050406030204" pitchFamily="18" charset="0"/>
                          </a:rPr>
                          <m:t>i</m:t>
                        </m:r>
                        <m:r>
                          <m:rPr>
                            <m:nor/>
                          </m:rPr>
                          <a:rPr lang="en-US" baseline="-25000">
                            <a:latin typeface="Times New Roman" panose="02020603050405020304" pitchFamily="18" charset="0"/>
                            <a:cs typeface="Times New Roman" panose="02020603050405020304" pitchFamily="18" charset="0"/>
                          </a:rPr>
                          <m:t>,</m:t>
                        </m:r>
                        <m:r>
                          <m:rPr>
                            <m:sty m:val="p"/>
                          </m:rPr>
                          <a:rPr lang="en-US">
                            <a:latin typeface="Cambria Math" panose="02040503050406030204" pitchFamily="18" charset="0"/>
                          </a:rPr>
                          <m:t>j</m:t>
                        </m:r>
                      </m:sub>
                    </m:sSub>
                  </m:oMath>
                </a14:m>
                <a:r>
                  <a:rPr lang="en-US" dirty="0"/>
                  <a:t> </a:t>
                </a:r>
                <a:r>
                  <a:rPr lang="en-US" dirty="0">
                    <a:latin typeface="Times New Roman" panose="02020603050405020304" pitchFamily="18" charset="0"/>
                    <a:cs typeface="Times New Roman" panose="02020603050405020304" pitchFamily="18" charset="0"/>
                  </a:rPr>
                  <a:t>is the total resistance of the edges incident from concept </a:t>
                </a:r>
                <a14:m>
                  <m:oMath xmlns:m="http://schemas.openxmlformats.org/officeDocument/2006/math">
                    <m:sSub>
                      <m:sSubPr>
                        <m:ctrlPr>
                          <a:rPr lang="en-US" i="1">
                            <a:latin typeface="Cambria Math" panose="02040503050406030204" pitchFamily="18" charset="0"/>
                          </a:rPr>
                        </m:ctrlPr>
                      </m:sSubPr>
                      <m:e>
                        <m:r>
                          <m:rPr>
                            <m:nor/>
                          </m:rPr>
                          <a:rPr lang="en-US" i="1">
                            <a:latin typeface="Times New Roman" panose="02020603050405020304" pitchFamily="18" charset="0"/>
                            <a:cs typeface="Times New Roman" panose="02020603050405020304" pitchFamily="18" charset="0"/>
                          </a:rPr>
                          <m:t>c</m:t>
                        </m:r>
                      </m:e>
                      <m:sub>
                        <m:r>
                          <m:rPr>
                            <m:nor/>
                          </m:rPr>
                          <a:rPr lang="en-US" i="1">
                            <a:latin typeface="Times New Roman" panose="02020603050405020304" pitchFamily="18" charset="0"/>
                            <a:cs typeface="Times New Roman" panose="02020603050405020304" pitchFamily="18" charset="0"/>
                          </a:rPr>
                          <m:t>i</m:t>
                        </m:r>
                      </m:sub>
                    </m:sSub>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sub>
                    </m:sSub>
                  </m:oMath>
                </a14:m>
                <a:r>
                  <a:rPr lang="en-US" i="1"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oMath>
                </a14:m>
                <a:r>
                  <a:rPr lang="en-US" i="1"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a:blip r:embed="rId2"/>
                <a:stretch>
                  <a:fillRect l="-655" t="-1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CE12D2B-AB60-4C44-ABD4-DDC7531C4A81}" type="slidenum">
              <a:rPr lang="en-US" smtClean="0"/>
              <a:t>38</a:t>
            </a:fld>
            <a:endParaRPr lang="en-US"/>
          </a:p>
        </p:txBody>
      </p:sp>
      <p:sp>
        <p:nvSpPr>
          <p:cNvPr id="5" name="Oval 4"/>
          <p:cNvSpPr/>
          <p:nvPr/>
        </p:nvSpPr>
        <p:spPr>
          <a:xfrm>
            <a:off x="6769496" y="1580989"/>
            <a:ext cx="357978" cy="3115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6569086" y="2169104"/>
                <a:ext cx="363173" cy="469872"/>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1</a:t>
                </a:r>
              </a:p>
              <a:p>
                <a:pPr algn="ct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cs typeface="Times New Roman" panose="02020603050405020304" pitchFamily="18" charset="0"/>
                            </a:rPr>
                          </m:ctrlPr>
                        </m:sSubPr>
                        <m:e>
                          <m:r>
                            <m:rPr>
                              <m:nor/>
                            </m:rPr>
                            <a:rPr lang="en-US" sz="1200" b="1">
                              <a:latin typeface="Times New Roman" panose="02020603050405020304" pitchFamily="18" charset="0"/>
                              <a:cs typeface="Times New Roman" panose="02020603050405020304" pitchFamily="18" charset="0"/>
                            </a:rPr>
                            <m:t>Ω</m:t>
                          </m:r>
                        </m:e>
                        <m:sub>
                          <m:r>
                            <a:rPr lang="en-US" sz="1200" b="1" i="0" smtClean="0">
                              <a:latin typeface="Cambria Math" panose="02040503050406030204" pitchFamily="18" charset="0"/>
                              <a:cs typeface="Times New Roman" panose="02020603050405020304" pitchFamily="18" charset="0"/>
                            </a:rPr>
                            <m:t>𝐦</m:t>
                          </m:r>
                          <m:r>
                            <a:rPr lang="en-US" sz="1200" b="1" i="0" smtClean="0">
                              <a:latin typeface="Cambria Math" panose="02040503050406030204" pitchFamily="18" charset="0"/>
                              <a:cs typeface="Times New Roman" panose="02020603050405020304" pitchFamily="18" charset="0"/>
                            </a:rPr>
                            <m:t>,</m:t>
                          </m:r>
                          <m:r>
                            <a:rPr lang="en-US" sz="1200" b="1" i="0" smtClean="0">
                              <a:latin typeface="Cambria Math" panose="02040503050406030204" pitchFamily="18" charset="0"/>
                              <a:cs typeface="Times New Roman" panose="02020603050405020304" pitchFamily="18" charset="0"/>
                            </a:rPr>
                            <m:t>𝐢</m:t>
                          </m:r>
                        </m:sub>
                      </m:sSub>
                    </m:oMath>
                  </m:oMathPara>
                </a14:m>
                <a:endParaRPr lang="en-US" sz="1200" b="1" baseline="-250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569086" y="2169104"/>
                <a:ext cx="363173" cy="469872"/>
              </a:xfrm>
              <a:prstGeom prst="rect">
                <a:avLst/>
              </a:prstGeom>
              <a:blipFill>
                <a:blip r:embed="rId3"/>
                <a:stretch>
                  <a:fillRect l="-16949" t="-1299"/>
                </a:stretch>
              </a:blipFill>
            </p:spPr>
            <p:txBody>
              <a:bodyPr/>
              <a:lstStyle/>
              <a:p>
                <a:r>
                  <a:rPr lang="en-US">
                    <a:noFill/>
                  </a:rPr>
                  <a:t> </a:t>
                </a:r>
              </a:p>
            </p:txBody>
          </p:sp>
        </mc:Fallback>
      </mc:AlternateContent>
      <p:cxnSp>
        <p:nvCxnSpPr>
          <p:cNvPr id="7" name="Straight Connector 6"/>
          <p:cNvCxnSpPr/>
          <p:nvPr/>
        </p:nvCxnSpPr>
        <p:spPr>
          <a:xfrm>
            <a:off x="7138847" y="1765607"/>
            <a:ext cx="418334"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536731" y="1724494"/>
            <a:ext cx="460804" cy="89490"/>
            <a:chOff x="8860661" y="309118"/>
            <a:chExt cx="256943" cy="89490"/>
          </a:xfrm>
        </p:grpSpPr>
        <p:cxnSp>
          <p:nvCxnSpPr>
            <p:cNvPr id="9" name="Straight Connector 8"/>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7985682" y="1769239"/>
            <a:ext cx="524765"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517774" y="1599046"/>
            <a:ext cx="357978" cy="3115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a:xfrm>
            <a:off x="6769496" y="2980695"/>
            <a:ext cx="357978" cy="3115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7138847" y="3165313"/>
            <a:ext cx="418334"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7536731" y="3124200"/>
            <a:ext cx="460804" cy="89490"/>
            <a:chOff x="8860661" y="309118"/>
            <a:chExt cx="256943" cy="89490"/>
          </a:xfrm>
        </p:grpSpPr>
        <p:cxnSp>
          <p:nvCxnSpPr>
            <p:cNvPr id="21" name="Straight Connector 20"/>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a:off x="7985682" y="3168945"/>
            <a:ext cx="524765"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8517774" y="2998752"/>
            <a:ext cx="357978" cy="3115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rot="5400000">
            <a:off x="8542265" y="2067100"/>
            <a:ext cx="334667"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rot="5400000">
            <a:off x="8517152" y="2359355"/>
            <a:ext cx="368643" cy="89490"/>
            <a:chOff x="8860661" y="309118"/>
            <a:chExt cx="256943" cy="89490"/>
          </a:xfrm>
        </p:grpSpPr>
        <p:cxnSp>
          <p:nvCxnSpPr>
            <p:cNvPr id="32" name="Straight Connector 31"/>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5400000">
            <a:off x="8489861" y="2787140"/>
            <a:ext cx="419812"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6782722" y="2050148"/>
            <a:ext cx="334667"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rot="5400000">
            <a:off x="6757609" y="2342403"/>
            <a:ext cx="368643" cy="89490"/>
            <a:chOff x="8860661" y="309118"/>
            <a:chExt cx="256943" cy="89490"/>
          </a:xfrm>
        </p:grpSpPr>
        <p:cxnSp>
          <p:nvCxnSpPr>
            <p:cNvPr id="42" name="Straight Connector 41"/>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rot="5400000">
            <a:off x="6730318" y="2770188"/>
            <a:ext cx="419812"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3023345">
            <a:off x="8056481" y="2852443"/>
            <a:ext cx="585667"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rot="13023345">
            <a:off x="7563381" y="2449339"/>
            <a:ext cx="645125" cy="89490"/>
            <a:chOff x="8860661" y="309118"/>
            <a:chExt cx="256943" cy="89490"/>
          </a:xfrm>
        </p:grpSpPr>
        <p:cxnSp>
          <p:nvCxnSpPr>
            <p:cNvPr id="52" name="Straight Connector 51"/>
            <p:cNvCxnSpPr/>
            <p:nvPr/>
          </p:nvCxnSpPr>
          <p:spPr>
            <a:xfrm>
              <a:off x="8860661" y="339464"/>
              <a:ext cx="32033" cy="457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892764" y="313369"/>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930865" y="316312"/>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8969635" y="310680"/>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007736" y="313623"/>
              <a:ext cx="38700" cy="82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9044382" y="314404"/>
              <a:ext cx="36576" cy="807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080958" y="309118"/>
              <a:ext cx="36646" cy="447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rot="13023345">
            <a:off x="6982305" y="2085289"/>
            <a:ext cx="734672" cy="3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Rectangle 59"/>
              <p:cNvSpPr/>
              <p:nvPr/>
            </p:nvSpPr>
            <p:spPr>
              <a:xfrm>
                <a:off x="7931010" y="2114614"/>
                <a:ext cx="363173" cy="469872"/>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3</a:t>
                </a:r>
              </a:p>
              <a:p>
                <a:pPr algn="ctr"/>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cs typeface="Times New Roman" panose="02020603050405020304" pitchFamily="18" charset="0"/>
                            </a:rPr>
                          </m:ctrlPr>
                        </m:sSubPr>
                        <m:e>
                          <m:r>
                            <m:rPr>
                              <m:nor/>
                            </m:rPr>
                            <a:rPr lang="en-US" sz="1200" b="1">
                              <a:latin typeface="Times New Roman" panose="02020603050405020304" pitchFamily="18" charset="0"/>
                              <a:cs typeface="Times New Roman" panose="02020603050405020304" pitchFamily="18" charset="0"/>
                            </a:rPr>
                            <m:t>Ω</m:t>
                          </m:r>
                        </m:e>
                        <m:sub>
                          <m:r>
                            <a:rPr lang="en-US" sz="1200" b="1" i="0" smtClean="0">
                              <a:latin typeface="Cambria Math" panose="02040503050406030204" pitchFamily="18" charset="0"/>
                              <a:cs typeface="Times New Roman" panose="02020603050405020304" pitchFamily="18" charset="0"/>
                            </a:rPr>
                            <m:t>𝐢</m:t>
                          </m:r>
                          <m:r>
                            <a:rPr lang="en-US" sz="1200" b="1">
                              <a:latin typeface="Cambria Math" panose="02040503050406030204" pitchFamily="18" charset="0"/>
                              <a:cs typeface="Times New Roman" panose="02020603050405020304" pitchFamily="18" charset="0"/>
                            </a:rPr>
                            <m:t>,</m:t>
                          </m:r>
                          <m:r>
                            <a:rPr lang="en-US" sz="1200" b="1">
                              <a:latin typeface="Cambria Math" panose="02040503050406030204" pitchFamily="18" charset="0"/>
                              <a:cs typeface="Times New Roman" panose="02020603050405020304" pitchFamily="18" charset="0"/>
                            </a:rPr>
                            <m:t>𝐧</m:t>
                          </m:r>
                        </m:sub>
                      </m:sSub>
                    </m:oMath>
                  </m:oMathPara>
                </a14:m>
                <a:endParaRPr lang="en-US" sz="1200" b="1" baseline="-25000" dirty="0">
                  <a:latin typeface="Times New Roman" panose="02020603050405020304" pitchFamily="18"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7931010" y="2114614"/>
                <a:ext cx="363173" cy="469872"/>
              </a:xfrm>
              <a:prstGeom prst="rect">
                <a:avLst/>
              </a:prstGeom>
              <a:blipFill>
                <a:blip r:embed="rId4"/>
                <a:stretch>
                  <a:fillRect l="-11667" t="-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7619093" y="3165313"/>
                <a:ext cx="363173" cy="469872"/>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4</a:t>
                </a:r>
              </a:p>
              <a:p>
                <a:pPr algn="ctr"/>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cs typeface="Times New Roman" panose="02020603050405020304" pitchFamily="18" charset="0"/>
                            </a:rPr>
                          </m:ctrlPr>
                        </m:sSubPr>
                        <m:e>
                          <m:r>
                            <m:rPr>
                              <m:nor/>
                            </m:rPr>
                            <a:rPr lang="en-US" sz="1200" b="1">
                              <a:latin typeface="Times New Roman" panose="02020603050405020304" pitchFamily="18" charset="0"/>
                              <a:cs typeface="Times New Roman" panose="02020603050405020304" pitchFamily="18" charset="0"/>
                            </a:rPr>
                            <m:t>Ω</m:t>
                          </m:r>
                        </m:e>
                        <m:sub>
                          <m:r>
                            <a:rPr lang="en-US" sz="1200" b="1" i="0">
                              <a:latin typeface="Cambria Math" panose="02040503050406030204" pitchFamily="18" charset="0"/>
                              <a:cs typeface="Times New Roman" panose="02020603050405020304" pitchFamily="18" charset="0"/>
                            </a:rPr>
                            <m:t>𝐦</m:t>
                          </m:r>
                          <m:r>
                            <a:rPr lang="en-US" sz="1200" b="1" i="0">
                              <a:latin typeface="Cambria Math" panose="02040503050406030204" pitchFamily="18" charset="0"/>
                              <a:cs typeface="Times New Roman" panose="02020603050405020304" pitchFamily="18" charset="0"/>
                            </a:rPr>
                            <m:t>,</m:t>
                          </m:r>
                          <m:r>
                            <a:rPr lang="en-US" sz="1200" b="1" i="0" smtClean="0">
                              <a:latin typeface="Cambria Math" panose="02040503050406030204" pitchFamily="18" charset="0"/>
                              <a:cs typeface="Times New Roman" panose="02020603050405020304" pitchFamily="18" charset="0"/>
                            </a:rPr>
                            <m:t>𝐧</m:t>
                          </m:r>
                        </m:sub>
                      </m:sSub>
                    </m:oMath>
                  </m:oMathPara>
                </a14:m>
                <a:endParaRPr lang="en-US" sz="1200" b="1" baseline="-25000" dirty="0">
                  <a:latin typeface="Times New Roman" panose="02020603050405020304" pitchFamily="18" charset="0"/>
                  <a:cs typeface="Times New Roman" panose="02020603050405020304" pitchFamily="18" charset="0"/>
                </a:endParaRPr>
              </a:p>
            </p:txBody>
          </p:sp>
        </mc:Choice>
        <mc:Fallback xmlns="">
          <p:sp>
            <p:nvSpPr>
              <p:cNvPr id="61" name="Rectangle 60"/>
              <p:cNvSpPr>
                <a:spLocks noRot="1" noChangeAspect="1" noMove="1" noResize="1" noEditPoints="1" noAdjustHandles="1" noChangeArrowheads="1" noChangeShapeType="1" noTextEdit="1"/>
              </p:cNvSpPr>
              <p:nvPr/>
            </p:nvSpPr>
            <p:spPr>
              <a:xfrm>
                <a:off x="7619093" y="3165313"/>
                <a:ext cx="363173" cy="469872"/>
              </a:xfrm>
              <a:prstGeom prst="rect">
                <a:avLst/>
              </a:prstGeom>
              <a:blipFill>
                <a:blip r:embed="rId5"/>
                <a:stretch>
                  <a:fillRect l="-22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8762235" y="2196352"/>
                <a:ext cx="363173" cy="479170"/>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5</a:t>
                </a:r>
              </a:p>
              <a:p>
                <a:pPr algn="ctr"/>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cs typeface="Times New Roman" panose="02020603050405020304" pitchFamily="18" charset="0"/>
                            </a:rPr>
                          </m:ctrlPr>
                        </m:sSubPr>
                        <m:e>
                          <m:r>
                            <m:rPr>
                              <m:nor/>
                            </m:rPr>
                            <a:rPr lang="en-US" sz="1200" b="1">
                              <a:latin typeface="Times New Roman" panose="02020603050405020304" pitchFamily="18" charset="0"/>
                              <a:cs typeface="Times New Roman" panose="02020603050405020304" pitchFamily="18" charset="0"/>
                            </a:rPr>
                            <m:t>Ω</m:t>
                          </m:r>
                        </m:e>
                        <m:sub>
                          <m:r>
                            <a:rPr lang="en-US" sz="1200" b="1" i="0" smtClean="0">
                              <a:latin typeface="Cambria Math" panose="02040503050406030204" pitchFamily="18" charset="0"/>
                              <a:cs typeface="Times New Roman" panose="02020603050405020304" pitchFamily="18" charset="0"/>
                            </a:rPr>
                            <m:t>𝐣</m:t>
                          </m:r>
                          <m:r>
                            <a:rPr lang="en-US" sz="1200" b="1" i="0" smtClean="0">
                              <a:latin typeface="Cambria Math" panose="02040503050406030204" pitchFamily="18" charset="0"/>
                              <a:cs typeface="Times New Roman" panose="02020603050405020304" pitchFamily="18" charset="0"/>
                            </a:rPr>
                            <m:t>,</m:t>
                          </m:r>
                          <m:r>
                            <a:rPr lang="en-US" sz="1200" b="1" i="0" smtClean="0">
                              <a:latin typeface="Cambria Math" panose="02040503050406030204" pitchFamily="18" charset="0"/>
                              <a:cs typeface="Times New Roman" panose="02020603050405020304" pitchFamily="18" charset="0"/>
                            </a:rPr>
                            <m:t>𝐧</m:t>
                          </m:r>
                        </m:sub>
                      </m:sSub>
                    </m:oMath>
                  </m:oMathPara>
                </a14:m>
                <a:endParaRPr lang="en-US" sz="1200" b="1" baseline="-25000" dirty="0">
                  <a:latin typeface="Times New Roman" panose="02020603050405020304" pitchFamily="18" charset="0"/>
                  <a:cs typeface="Times New Roman" panose="02020603050405020304" pitchFamily="18"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8762235" y="2196352"/>
                <a:ext cx="363173" cy="479170"/>
              </a:xfrm>
              <a:prstGeom prst="rect">
                <a:avLst/>
              </a:prstGeom>
              <a:blipFill>
                <a:blip r:embed="rId6"/>
                <a:stretch>
                  <a:fillRect l="-11667"/>
                </a:stretch>
              </a:blipFill>
            </p:spPr>
            <p:txBody>
              <a:bodyPr/>
              <a:lstStyle/>
              <a:p>
                <a:r>
                  <a:rPr lang="en-US">
                    <a:noFill/>
                  </a:rPr>
                  <a:t> </a:t>
                </a:r>
              </a:p>
            </p:txBody>
          </p:sp>
        </mc:Fallback>
      </mc:AlternateContent>
      <p:sp>
        <p:nvSpPr>
          <p:cNvPr id="63" name="Rectangle 62"/>
          <p:cNvSpPr/>
          <p:nvPr/>
        </p:nvSpPr>
        <p:spPr>
          <a:xfrm>
            <a:off x="6465828" y="1439763"/>
            <a:ext cx="363173" cy="276999"/>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V</a:t>
            </a:r>
            <a:r>
              <a:rPr lang="en-US" sz="1200" b="1" baseline="-25000" dirty="0">
                <a:latin typeface="Times New Roman" panose="02020603050405020304" pitchFamily="18" charset="0"/>
                <a:cs typeface="Times New Roman" panose="02020603050405020304" pitchFamily="18" charset="0"/>
              </a:rPr>
              <a:t>i</a:t>
            </a:r>
          </a:p>
        </p:txBody>
      </p:sp>
      <p:sp>
        <p:nvSpPr>
          <p:cNvPr id="64" name="Rectangle 63"/>
          <p:cNvSpPr/>
          <p:nvPr/>
        </p:nvSpPr>
        <p:spPr>
          <a:xfrm>
            <a:off x="6521881" y="3165313"/>
            <a:ext cx="393355"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V</a:t>
            </a:r>
            <a:r>
              <a:rPr lang="en-US" sz="1200" b="1" baseline="-25000" dirty="0" err="1">
                <a:latin typeface="Times New Roman" panose="02020603050405020304" pitchFamily="18" charset="0"/>
                <a:cs typeface="Times New Roman" panose="02020603050405020304" pitchFamily="18" charset="0"/>
              </a:rPr>
              <a:t>m</a:t>
            </a:r>
            <a:endParaRPr lang="en-US" sz="1200" b="1" baseline="-25000" dirty="0">
              <a:latin typeface="Times New Roman" panose="02020603050405020304" pitchFamily="18" charset="0"/>
              <a:cs typeface="Times New Roman" panose="02020603050405020304" pitchFamily="18" charset="0"/>
            </a:endParaRPr>
          </a:p>
        </p:txBody>
      </p:sp>
      <p:sp>
        <p:nvSpPr>
          <p:cNvPr id="65" name="Rectangle 64"/>
          <p:cNvSpPr/>
          <p:nvPr/>
        </p:nvSpPr>
        <p:spPr>
          <a:xfrm>
            <a:off x="8743058" y="1458786"/>
            <a:ext cx="363173"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V</a:t>
            </a:r>
            <a:r>
              <a:rPr lang="en-US" sz="1200" b="1" baseline="-25000" dirty="0" err="1">
                <a:latin typeface="Times New Roman" panose="02020603050405020304" pitchFamily="18" charset="0"/>
                <a:cs typeface="Times New Roman" panose="02020603050405020304" pitchFamily="18" charset="0"/>
              </a:rPr>
              <a:t>j</a:t>
            </a:r>
            <a:endParaRPr lang="en-US" sz="1200" b="1" baseline="-25000" dirty="0">
              <a:latin typeface="Times New Roman" panose="02020603050405020304" pitchFamily="18" charset="0"/>
              <a:cs typeface="Times New Roman" panose="02020603050405020304" pitchFamily="18" charset="0"/>
            </a:endParaRPr>
          </a:p>
        </p:txBody>
      </p:sp>
      <p:sp>
        <p:nvSpPr>
          <p:cNvPr id="66" name="Rectangle 65"/>
          <p:cNvSpPr/>
          <p:nvPr/>
        </p:nvSpPr>
        <p:spPr>
          <a:xfrm>
            <a:off x="8789687" y="3158627"/>
            <a:ext cx="363173"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V</a:t>
            </a:r>
            <a:r>
              <a:rPr lang="en-US" sz="1200" b="1" baseline="-25000" dirty="0" err="1">
                <a:latin typeface="Times New Roman" panose="02020603050405020304" pitchFamily="18" charset="0"/>
                <a:cs typeface="Times New Roman" panose="02020603050405020304" pitchFamily="18" charset="0"/>
              </a:rPr>
              <a:t>n</a:t>
            </a:r>
            <a:endParaRPr lang="en-US" sz="1200" b="1" baseline="-25000" dirty="0">
              <a:latin typeface="Times New Roman" panose="02020603050405020304" pitchFamily="18" charset="0"/>
              <a:cs typeface="Times New Roman" panose="02020603050405020304" pitchFamily="18" charset="0"/>
            </a:endParaRPr>
          </a:p>
        </p:txBody>
      </p:sp>
      <p:cxnSp>
        <p:nvCxnSpPr>
          <p:cNvPr id="67" name="Straight Arrow Connector 66"/>
          <p:cNvCxnSpPr/>
          <p:nvPr/>
        </p:nvCxnSpPr>
        <p:spPr>
          <a:xfrm flipV="1">
            <a:off x="7055460" y="2123952"/>
            <a:ext cx="0" cy="801165"/>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360329" y="1874122"/>
            <a:ext cx="919816" cy="7161"/>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145523" y="2047048"/>
            <a:ext cx="997785" cy="800293"/>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6981990" y="2557398"/>
            <a:ext cx="434775"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I</a:t>
            </a:r>
            <a:r>
              <a:rPr lang="en-US" sz="1200" b="1" baseline="-25000" dirty="0" err="1">
                <a:latin typeface="Times New Roman" panose="02020603050405020304" pitchFamily="18" charset="0"/>
                <a:cs typeface="Times New Roman" panose="02020603050405020304" pitchFamily="18" charset="0"/>
              </a:rPr>
              <a:t>m,i</a:t>
            </a:r>
            <a:endParaRPr lang="en-US" sz="1200" b="1" baseline="-25000" dirty="0">
              <a:latin typeface="Times New Roman" panose="02020603050405020304" pitchFamily="18" charset="0"/>
              <a:cs typeface="Times New Roman" panose="02020603050405020304" pitchFamily="18" charset="0"/>
            </a:endParaRPr>
          </a:p>
        </p:txBody>
      </p:sp>
      <p:sp>
        <p:nvSpPr>
          <p:cNvPr id="71" name="Rectangle 70"/>
          <p:cNvSpPr/>
          <p:nvPr/>
        </p:nvSpPr>
        <p:spPr>
          <a:xfrm>
            <a:off x="7540147" y="2499035"/>
            <a:ext cx="434775"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I</a:t>
            </a:r>
            <a:r>
              <a:rPr lang="en-US" sz="1200" b="1" baseline="-25000" dirty="0" err="1">
                <a:latin typeface="Times New Roman" panose="02020603050405020304" pitchFamily="18" charset="0"/>
                <a:cs typeface="Times New Roman" panose="02020603050405020304" pitchFamily="18" charset="0"/>
              </a:rPr>
              <a:t>i,n</a:t>
            </a:r>
            <a:endParaRPr lang="en-US" sz="1200" b="1" baseline="-25000" dirty="0">
              <a:latin typeface="Times New Roman" panose="02020603050405020304" pitchFamily="18" charset="0"/>
              <a:cs typeface="Times New Roman" panose="02020603050405020304" pitchFamily="18" charset="0"/>
            </a:endParaRPr>
          </a:p>
        </p:txBody>
      </p:sp>
      <p:sp>
        <p:nvSpPr>
          <p:cNvPr id="72" name="Rectangle 71"/>
          <p:cNvSpPr/>
          <p:nvPr/>
        </p:nvSpPr>
        <p:spPr>
          <a:xfrm>
            <a:off x="7574561" y="1829087"/>
            <a:ext cx="434775" cy="276999"/>
          </a:xfrm>
          <a:prstGeom prst="rect">
            <a:avLst/>
          </a:prstGeom>
        </p:spPr>
        <p:txBody>
          <a:bodyPr wrap="square">
            <a:spAutoFit/>
          </a:bodyPr>
          <a:lstStyle/>
          <a:p>
            <a:pPr algn="ctr"/>
            <a:r>
              <a:rPr lang="en-US" sz="1200" b="1" dirty="0" err="1">
                <a:latin typeface="Times New Roman" panose="02020603050405020304" pitchFamily="18" charset="0"/>
                <a:cs typeface="Times New Roman" panose="02020603050405020304" pitchFamily="18" charset="0"/>
              </a:rPr>
              <a:t>I</a:t>
            </a:r>
            <a:r>
              <a:rPr lang="en-US" sz="1200" b="1" baseline="-25000" dirty="0" err="1">
                <a:latin typeface="Times New Roman" panose="02020603050405020304" pitchFamily="18" charset="0"/>
                <a:cs typeface="Times New Roman" panose="02020603050405020304" pitchFamily="18" charset="0"/>
              </a:rPr>
              <a:t>i,j</a:t>
            </a:r>
            <a:endParaRPr lang="en-US" sz="1200" b="1" baseline="-25000" dirty="0">
              <a:latin typeface="Times New Roman" panose="02020603050405020304" pitchFamily="18" charset="0"/>
              <a:cs typeface="Times New Roman" panose="02020603050405020304" pitchFamily="18" charset="0"/>
            </a:endParaRPr>
          </a:p>
        </p:txBody>
      </p:sp>
      <p:pic>
        <p:nvPicPr>
          <p:cNvPr id="73" name="Picture 72">
            <a:extLst/>
          </p:cNvPr>
          <p:cNvPicPr>
            <a:picLocks noChangeAspect="1"/>
          </p:cNvPicPr>
          <p:nvPr/>
        </p:nvPicPr>
        <p:blipFill>
          <a:blip r:embed="rId7"/>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682174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28650" y="365126"/>
            <a:ext cx="3943350" cy="1325563"/>
          </a:xfrm>
        </p:spPr>
        <p:txBody>
          <a:bodyPr/>
          <a:lstStyle/>
          <a:p>
            <a:r>
              <a:rPr lang="en-US" dirty="0">
                <a:latin typeface="Times New Roman" panose="02020603050405020304" pitchFamily="18" charset="0"/>
                <a:cs typeface="Times New Roman" panose="02020603050405020304" pitchFamily="18" charset="0"/>
              </a:rPr>
              <a:t>Example</a:t>
            </a:r>
          </a:p>
        </p:txBody>
      </p:sp>
      <p:sp>
        <p:nvSpPr>
          <p:cNvPr id="17" name="Content Placeholder 16"/>
          <p:cNvSpPr>
            <a:spLocks noGrp="1"/>
          </p:cNvSpPr>
          <p:nvPr>
            <p:ph sz="half" idx="1"/>
          </p:nvPr>
        </p:nvSpPr>
        <p:spPr>
          <a:xfrm>
            <a:off x="4648200" y="400137"/>
            <a:ext cx="3886200" cy="470535"/>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Calculating voltage:</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CE12D2B-AB60-4C44-ABD4-DDC7531C4A81}" type="slidenum">
              <a:rPr lang="en-US" smtClean="0"/>
              <a:t>39</a:t>
            </a:fld>
            <a:endParaRPr lang="en-US"/>
          </a:p>
        </p:txBody>
      </p:sp>
      <mc:AlternateContent xmlns:mc="http://schemas.openxmlformats.org/markup-compatibility/2006">
        <mc:Choice xmlns:a14="http://schemas.microsoft.com/office/drawing/2010/main" Requires="a14">
          <p:sp>
            <p:nvSpPr>
              <p:cNvPr id="4" name="Rectangle 3"/>
              <p:cNvSpPr/>
              <p:nvPr/>
            </p:nvSpPr>
            <p:spPr>
              <a:xfrm>
                <a:off x="4971003" y="1007587"/>
                <a:ext cx="2456635" cy="395045"/>
              </a:xfrm>
              <a:prstGeom prst="rect">
                <a:avLst/>
              </a:prstGeom>
            </p:spPr>
            <p:txBody>
              <a:bodyPr wrap="none">
                <a:spAutoFit/>
              </a:bodyPr>
              <a:lstStyle/>
              <a:p>
                <a:pPr marL="274320" lvl="1"/>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V</m:t>
                        </m:r>
                      </m:e>
                      <m:sub>
                        <m:r>
                          <m:rPr>
                            <m:sty m:val="p"/>
                          </m:rPr>
                          <a:rPr lang="en-US">
                            <a:latin typeface="Cambria Math" panose="02040503050406030204" pitchFamily="18" charset="0"/>
                          </a:rPr>
                          <m:t>i</m:t>
                        </m:r>
                      </m:sub>
                    </m:sSub>
                    <m:r>
                      <m:rPr>
                        <m:nor/>
                      </m:rPr>
                      <a:rPr lang="en-US">
                        <a:latin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rPr>
                        </m:ctrlPr>
                      </m:sSubPr>
                      <m:e>
                        <m:r>
                          <m:rPr>
                            <m:nor/>
                          </m:rPr>
                          <a:rPr lang="en-US">
                            <a:latin typeface="Times New Roman" panose="02020603050405020304" pitchFamily="18" charset="0"/>
                            <a:cs typeface="Times New Roman" panose="02020603050405020304" pitchFamily="18" charset="0"/>
                          </a:rPr>
                          <m:t>∑</m:t>
                        </m:r>
                      </m:e>
                      <m:sub>
                        <m:r>
                          <m:rPr>
                            <m:sty m:val="p"/>
                          </m:rPr>
                          <a:rPr lang="en-US">
                            <a:latin typeface="Cambria Math" panose="02040503050406030204" pitchFamily="18" charset="0"/>
                          </a:rPr>
                          <m:t>j</m:t>
                        </m:r>
                      </m:sub>
                    </m:sSub>
                    <m:r>
                      <m:rPr>
                        <m:nor/>
                      </m:rPr>
                      <a:rPr lang="en-US">
                        <a:latin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V</m:t>
                        </m:r>
                      </m:e>
                      <m:sub>
                        <m:r>
                          <m:rPr>
                            <m:sty m:val="p"/>
                          </m:rPr>
                          <a:rPr lang="en-US">
                            <a:latin typeface="Cambria Math" panose="02040503050406030204" pitchFamily="18" charset="0"/>
                          </a:rPr>
                          <m:t>j</m:t>
                        </m:r>
                      </m:sub>
                    </m:sSub>
                    <m:sSub>
                      <m:sSubPr>
                        <m:ctrlPr>
                          <a:rPr lang="en-US" i="1">
                            <a:latin typeface="Cambria Math" panose="02040503050406030204" pitchFamily="18" charset="0"/>
                          </a:rPr>
                        </m:ctrlPr>
                      </m:sSubPr>
                      <m:e>
                        <m:r>
                          <m:rPr>
                            <m:nor/>
                          </m:rPr>
                          <a:rPr lang="en-US">
                            <a:latin typeface="Times New Roman" panose="02020603050405020304" pitchFamily="18" charset="0"/>
                            <a:cs typeface="Times New Roman" panose="02020603050405020304" pitchFamily="18" charset="0"/>
                          </a:rPr>
                          <m:t>R</m:t>
                        </m:r>
                      </m:e>
                      <m:sub>
                        <m:r>
                          <m:rPr>
                            <m:sty m:val="p"/>
                          </m:rPr>
                          <a:rPr lang="en-US">
                            <a:latin typeface="Cambria Math" panose="02040503050406030204" pitchFamily="18" charset="0"/>
                          </a:rPr>
                          <m:t>i</m:t>
                        </m:r>
                      </m:sub>
                    </m:sSub>
                    <m:r>
                      <m:rPr>
                        <m:nor/>
                      </m:rPr>
                      <a:rPr lang="en-US">
                        <a:latin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rPr>
                        </m:ctrlPr>
                      </m:sSubPr>
                      <m:e>
                        <m:r>
                          <m:rPr>
                            <m:nor/>
                          </m:rPr>
                          <a:rPr lang="en-US">
                            <a:latin typeface="Times New Roman" panose="02020603050405020304" pitchFamily="18" charset="0"/>
                            <a:cs typeface="Times New Roman" panose="02020603050405020304" pitchFamily="18" charset="0"/>
                          </a:rPr>
                          <m:t>R</m:t>
                        </m:r>
                      </m:e>
                      <m:sub>
                        <m:r>
                          <m:rPr>
                            <m:sty m:val="p"/>
                          </m:rPr>
                          <a:rPr lang="en-US">
                            <a:latin typeface="Cambria Math" panose="02040503050406030204" pitchFamily="18" charset="0"/>
                          </a:rPr>
                          <m:t>i</m:t>
                        </m:r>
                        <m:r>
                          <m:rPr>
                            <m:nor/>
                          </m:rPr>
                          <a:rPr lang="en-US"/>
                          <m:t>,</m:t>
                        </m:r>
                        <m:r>
                          <m:rPr>
                            <m:sty m:val="p"/>
                          </m:rPr>
                          <a:rPr lang="en-US">
                            <a:latin typeface="Cambria Math" panose="02040503050406030204" pitchFamily="18" charset="0"/>
                          </a:rPr>
                          <m:t>j</m:t>
                        </m:r>
                      </m:sub>
                    </m:sSub>
                    <m:r>
                      <m:rPr>
                        <m:nor/>
                      </m:rPr>
                      <a:rPr lang="en-US">
                        <a:latin typeface="Times New Roman" panose="02020603050405020304" pitchFamily="18" charset="0"/>
                        <a:cs typeface="Times New Roman" panose="02020603050405020304" pitchFamily="18" charset="0"/>
                      </a:rPr>
                      <m:t>∀</m:t>
                    </m:r>
                    <m:r>
                      <m:rPr>
                        <m:nor/>
                      </m:rPr>
                      <a:rPr lang="en-US">
                        <a:latin typeface="Times New Roman" panose="02020603050405020304" pitchFamily="18" charset="0"/>
                        <a:cs typeface="Times New Roman" panose="02020603050405020304" pitchFamily="18" charset="0"/>
                      </a:rPr>
                      <m:t>i</m:t>
                    </m:r>
                    <m:r>
                      <m:rPr>
                        <m:nor/>
                      </m:rPr>
                      <a:rPr lang="en-US">
                        <a:latin typeface="Times New Roman" panose="02020603050405020304" pitchFamily="18" charset="0"/>
                        <a:cs typeface="Times New Roman" panose="02020603050405020304" pitchFamily="18" charset="0"/>
                      </a:rPr>
                      <m:t>≠</m:t>
                    </m:r>
                    <m:r>
                      <m:rPr>
                        <m:nor/>
                      </m:rPr>
                      <a:rPr lang="en-US" b="0" i="0" smtClean="0">
                        <a:latin typeface="Times New Roman" panose="02020603050405020304" pitchFamily="18" charset="0"/>
                        <a:cs typeface="Times New Roman" panose="02020603050405020304" pitchFamily="18" charset="0"/>
                      </a:rPr>
                      <m:t>a</m:t>
                    </m:r>
                    <m:r>
                      <m:rPr>
                        <m:nor/>
                      </m:rPr>
                      <a:rPr lang="en-US" b="0" i="0" smtClean="0">
                        <a:latin typeface="Times New Roman" panose="02020603050405020304" pitchFamily="18" charset="0"/>
                        <a:cs typeface="Times New Roman" panose="02020603050405020304" pitchFamily="18" charset="0"/>
                      </a:rPr>
                      <m:t>,</m:t>
                    </m:r>
                  </m:oMath>
                </a14:m>
                <a:r>
                  <a:rPr lang="en-US" dirty="0">
                    <a:solidFill>
                      <a:srgbClr val="000000"/>
                    </a:solidFill>
                    <a:latin typeface="Times New Roman" panose="02020603050405020304" pitchFamily="18" charset="0"/>
                    <a:cs typeface="Times New Roman" panose="02020603050405020304" pitchFamily="18" charset="0"/>
                  </a:rPr>
                  <a:t>e</a:t>
                </a:r>
              </a:p>
            </p:txBody>
          </p:sp>
        </mc:Choice>
        <mc:Fallback>
          <p:sp>
            <p:nvSpPr>
              <p:cNvPr id="4" name="Rectangle 3"/>
              <p:cNvSpPr>
                <a:spLocks noRot="1" noChangeAspect="1" noMove="1" noResize="1" noEditPoints="1" noAdjustHandles="1" noChangeArrowheads="1" noChangeShapeType="1" noTextEdit="1"/>
              </p:cNvSpPr>
              <p:nvPr/>
            </p:nvSpPr>
            <p:spPr>
              <a:xfrm>
                <a:off x="4971003" y="1007587"/>
                <a:ext cx="2456635" cy="395045"/>
              </a:xfrm>
              <a:prstGeom prst="rect">
                <a:avLst/>
              </a:prstGeom>
              <a:blipFill>
                <a:blip r:embed="rId3"/>
                <a:stretch>
                  <a:fillRect t="-7692" r="-1241" b="-1692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6527A5A-EFE6-4DCD-8FD5-5CFEA7AA10F6}"/>
              </a:ext>
            </a:extLst>
          </p:cNvPr>
          <p:cNvPicPr>
            <a:picLocks noChangeAspect="1"/>
          </p:cNvPicPr>
          <p:nvPr/>
        </p:nvPicPr>
        <p:blipFill>
          <a:blip r:embed="rId4"/>
          <a:stretch>
            <a:fillRect/>
          </a:stretch>
        </p:blipFill>
        <p:spPr>
          <a:xfrm>
            <a:off x="24962" y="2133600"/>
            <a:ext cx="4242008" cy="2916936"/>
          </a:xfrm>
          <a:prstGeom prst="rect">
            <a:avLst/>
          </a:prstGeom>
        </p:spPr>
      </p:pic>
      <p:pic>
        <p:nvPicPr>
          <p:cNvPr id="12" name="Picture 11">
            <a:extLst>
              <a:ext uri="{FF2B5EF4-FFF2-40B4-BE49-F238E27FC236}">
                <a16:creationId xmlns:a16="http://schemas.microsoft.com/office/drawing/2014/main" id="{B1A3710B-5283-457D-80C1-A951F12958F7}"/>
              </a:ext>
            </a:extLst>
          </p:cNvPr>
          <p:cNvPicPr>
            <a:picLocks noChangeAspect="1"/>
          </p:cNvPicPr>
          <p:nvPr/>
        </p:nvPicPr>
        <p:blipFill>
          <a:blip r:embed="rId5"/>
          <a:stretch>
            <a:fillRect/>
          </a:stretch>
        </p:blipFill>
        <p:spPr>
          <a:xfrm>
            <a:off x="3048000" y="1827604"/>
            <a:ext cx="5944829" cy="4291528"/>
          </a:xfrm>
          <a:prstGeom prst="rect">
            <a:avLst/>
          </a:prstGeom>
        </p:spPr>
      </p:pic>
      <p:pic>
        <p:nvPicPr>
          <p:cNvPr id="36" name="Picture 35">
            <a:extLst>
              <a:ext uri="{FF2B5EF4-FFF2-40B4-BE49-F238E27FC236}">
                <a16:creationId xmlns:a16="http://schemas.microsoft.com/office/drawing/2014/main" id="{D9817CBA-A0EE-4DB9-BCF9-30FC5C09F5A0}"/>
              </a:ext>
            </a:extLst>
          </p:cNvPr>
          <p:cNvPicPr>
            <a:picLocks noChangeAspect="1"/>
          </p:cNvPicPr>
          <p:nvPr/>
        </p:nvPicPr>
        <p:blipFill>
          <a:blip r:embed="rId6"/>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16069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Reader may struggle in reading a large amount of external references and keep up with the new knowledge he or she read to increase his knowledge.</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Person’s short-term memory has a limited capacity, which means that the reader can only hold a certain number of pieces of knowledge at one time (Miller, 1956).</a:t>
            </a:r>
          </a:p>
          <a:p>
            <a:pPr lvl="1" algn="jus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Human reading rate</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rate for the memorizing process is around 138 Wpm, </a:t>
            </a:r>
            <a:r>
              <a:rPr lang="en-US" b="1" dirty="0">
                <a:latin typeface="Times New Roman" panose="02020603050405020304" pitchFamily="18" charset="0"/>
                <a:cs typeface="Times New Roman" panose="02020603050405020304" pitchFamily="18" charset="0"/>
              </a:rPr>
              <a:t>the learning process is around 200 Wpm, the </a:t>
            </a:r>
            <a:r>
              <a:rPr lang="en-US" b="1" dirty="0" err="1">
                <a:latin typeface="Times New Roman" panose="02020603050405020304" pitchFamily="18" charset="0"/>
                <a:cs typeface="Times New Roman" panose="02020603050405020304" pitchFamily="18" charset="0"/>
              </a:rPr>
              <a:t>rauding</a:t>
            </a:r>
            <a:r>
              <a:rPr lang="en-US" b="1" dirty="0">
                <a:latin typeface="Times New Roman" panose="02020603050405020304" pitchFamily="18" charset="0"/>
                <a:cs typeface="Times New Roman" panose="02020603050405020304" pitchFamily="18" charset="0"/>
              </a:rPr>
              <a:t> process is around 300 Wpm</a:t>
            </a:r>
            <a:r>
              <a:rPr lang="en-US" dirty="0">
                <a:latin typeface="Times New Roman" panose="02020603050405020304" pitchFamily="18" charset="0"/>
                <a:cs typeface="Times New Roman" panose="02020603050405020304" pitchFamily="18" charset="0"/>
              </a:rPr>
              <a:t>, the skimming process is around 450 Wpm, and the scanning process is around 600 Wpm. Carver’s reading model (Carver, 1992).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For a text consists of 2000 words, a reader needs around 10 minutes to learn it. </a:t>
            </a:r>
            <a:r>
              <a:rPr lang="en-US" dirty="0">
                <a:solidFill>
                  <a:srgbClr val="FF0000"/>
                </a:solidFill>
                <a:latin typeface="Times New Roman" panose="02020603050405020304" pitchFamily="18" charset="0"/>
                <a:cs typeface="Times New Roman" panose="02020603050405020304" pitchFamily="18" charset="0"/>
              </a:rPr>
              <a:t>How about reading long texts or more than one text?</a:t>
            </a:r>
          </a:p>
        </p:txBody>
      </p:sp>
      <p:sp>
        <p:nvSpPr>
          <p:cNvPr id="4" name="Slide Number Placeholder 3"/>
          <p:cNvSpPr>
            <a:spLocks noGrp="1"/>
          </p:cNvSpPr>
          <p:nvPr>
            <p:ph type="sldNum" sz="quarter" idx="12"/>
          </p:nvPr>
        </p:nvSpPr>
        <p:spPr/>
        <p:txBody>
          <a:bodyPr/>
          <a:lstStyle/>
          <a:p>
            <a:fld id="{1CE12D2B-AB60-4C44-ABD4-DDC7531C4A81}" type="slidenum">
              <a:rPr lang="en-US" smtClean="0"/>
              <a:t>4</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088344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685800"/>
            <a:ext cx="8534400" cy="830997"/>
          </a:xfrm>
          <a:prstGeom prst="rect">
            <a:avLst/>
          </a:prstGeom>
        </p:spPr>
        <p:txBody>
          <a:bodyPr wrap="square">
            <a:spAutoFit/>
          </a:bodyPr>
          <a:lstStyle/>
          <a:p>
            <a:pPr marL="342900" indent="-342900">
              <a:buClr>
                <a:srgbClr val="002060"/>
              </a:buClr>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After arranging the three linear equations, the resultant equations for </a:t>
            </a:r>
            <a:r>
              <a:rPr lang="en-US" sz="2400" i="1" dirty="0">
                <a:solidFill>
                  <a:srgbClr val="000000"/>
                </a:solidFill>
                <a:latin typeface="Times New Roman" panose="02020603050405020304" pitchFamily="18" charset="0"/>
                <a:ea typeface="Times New Roman" panose="02020603050405020304" pitchFamily="18" charset="0"/>
              </a:rPr>
              <a:t>b</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rPr>
              <a:t>c</a:t>
            </a:r>
            <a:r>
              <a:rPr lang="en-US" sz="2400" dirty="0">
                <a:solidFill>
                  <a:srgbClr val="000000"/>
                </a:solidFill>
                <a:latin typeface="Times New Roman" panose="02020603050405020304" pitchFamily="18" charset="0"/>
                <a:ea typeface="Times New Roman" panose="02020603050405020304" pitchFamily="18" charset="0"/>
              </a:rPr>
              <a:t>, and </a:t>
            </a:r>
            <a:r>
              <a:rPr lang="en-US" sz="2400" i="1" dirty="0">
                <a:solidFill>
                  <a:srgbClr val="000000"/>
                </a:solidFill>
                <a:latin typeface="Times New Roman" panose="02020603050405020304" pitchFamily="18" charset="0"/>
                <a:ea typeface="Times New Roman" panose="02020603050405020304" pitchFamily="18" charset="0"/>
              </a:rPr>
              <a:t>d</a:t>
            </a:r>
            <a:r>
              <a:rPr lang="en-US" sz="2400" dirty="0">
                <a:solidFill>
                  <a:srgbClr val="000000"/>
                </a:solidFill>
                <a:latin typeface="Times New Roman" panose="02020603050405020304" pitchFamily="18" charset="0"/>
                <a:ea typeface="Times New Roman" panose="02020603050405020304" pitchFamily="18" charset="0"/>
              </a:rPr>
              <a:t> respectively are</a:t>
            </a:r>
            <a:endParaRPr lang="en-US" sz="2400" dirty="0"/>
          </a:p>
        </p:txBody>
      </p:sp>
      <mc:AlternateContent xmlns:mc="http://schemas.openxmlformats.org/markup-compatibility/2006" xmlns:a14="http://schemas.microsoft.com/office/drawing/2010/main">
        <mc:Choice Requires="a14">
          <p:sp>
            <p:nvSpPr>
              <p:cNvPr id="13" name="Rectangle 12"/>
              <p:cNvSpPr/>
              <p:nvPr/>
            </p:nvSpPr>
            <p:spPr>
              <a:xfrm>
                <a:off x="228600" y="3429000"/>
                <a:ext cx="8229600" cy="461665"/>
              </a:xfrm>
              <a:prstGeom prst="rect">
                <a:avLst/>
              </a:prstGeom>
            </p:spPr>
            <p:txBody>
              <a:bodyPr wrap="square">
                <a:spAutoFit/>
              </a:bodyPr>
              <a:lstStyle/>
              <a:p>
                <a:pPr marL="342900" indent="-342900">
                  <a:buClr>
                    <a:srgbClr val="002060"/>
                  </a:buClr>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The linear equations are expressed in a matrix form </a:t>
                </a:r>
                <a14:m>
                  <m:oMath xmlns:m="http://schemas.openxmlformats.org/officeDocument/2006/math">
                    <m:r>
                      <m:rPr>
                        <m:nor/>
                      </m:rPr>
                      <a:rPr lang="en-US" i="1">
                        <a:latin typeface="Times New Roman" panose="02020603050405020304" pitchFamily="18" charset="0"/>
                        <a:cs typeface="Times New Roman" panose="02020603050405020304" pitchFamily="18" charset="0"/>
                      </a:rPr>
                      <m:t>AX</m:t>
                    </m:r>
                    <m:r>
                      <m:rPr>
                        <m:nor/>
                      </m:rPr>
                      <a:rPr lang="en-US" i="1">
                        <a:latin typeface="Times New Roman" panose="02020603050405020304" pitchFamily="18" charset="0"/>
                        <a:cs typeface="Times New Roman" panose="02020603050405020304" pitchFamily="18" charset="0"/>
                      </a:rPr>
                      <m:t>=</m:t>
                    </m:r>
                    <m:r>
                      <m:rPr>
                        <m:nor/>
                      </m:rPr>
                      <a:rPr lang="en-US" i="1">
                        <a:latin typeface="Times New Roman" panose="02020603050405020304" pitchFamily="18" charset="0"/>
                        <a:cs typeface="Times New Roman" panose="02020603050405020304" pitchFamily="18" charset="0"/>
                      </a:rPr>
                      <m:t>B</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28600" y="3429000"/>
                <a:ext cx="8229600" cy="461665"/>
              </a:xfrm>
              <a:prstGeom prst="rect">
                <a:avLst/>
              </a:prstGeom>
              <a:blipFill>
                <a:blip r:embed="rId5"/>
                <a:stretch>
                  <a:fillRect l="-1037" t="-10667" b="-29333"/>
                </a:stretch>
              </a:blipFill>
            </p:spPr>
            <p:txBody>
              <a:bodyPr/>
              <a:lstStyle/>
              <a:p>
                <a:r>
                  <a:rPr lang="en-US">
                    <a:noFill/>
                  </a:rPr>
                  <a:t> </a:t>
                </a:r>
              </a:p>
            </p:txBody>
          </p:sp>
        </mc:Fallback>
      </mc:AlternateContent>
      <p:pic>
        <p:nvPicPr>
          <p:cNvPr id="15" name="Picture 14"/>
          <p:cNvPicPr>
            <a:picLocks noChangeAspect="1"/>
          </p:cNvPicPr>
          <p:nvPr/>
        </p:nvPicPr>
        <p:blipFill>
          <a:blip r:embed="rId6"/>
          <a:stretch>
            <a:fillRect/>
          </a:stretch>
        </p:blipFill>
        <p:spPr>
          <a:xfrm>
            <a:off x="-914400" y="1790380"/>
            <a:ext cx="10972800" cy="2019620"/>
          </a:xfrm>
          <a:prstGeom prst="rect">
            <a:avLst/>
          </a:prstGeom>
        </p:spPr>
      </p:pic>
      <p:pic>
        <p:nvPicPr>
          <p:cNvPr id="16" name="Picture 15"/>
          <p:cNvPicPr>
            <a:picLocks noChangeAspect="1"/>
          </p:cNvPicPr>
          <p:nvPr/>
        </p:nvPicPr>
        <p:blipFill>
          <a:blip r:embed="rId7"/>
          <a:stretch>
            <a:fillRect/>
          </a:stretch>
        </p:blipFill>
        <p:spPr>
          <a:xfrm>
            <a:off x="-1066800" y="4343400"/>
            <a:ext cx="10972800" cy="1704120"/>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40</a:t>
            </a:fld>
            <a:endParaRPr lang="en-US"/>
          </a:p>
        </p:txBody>
      </p:sp>
      <p:pic>
        <p:nvPicPr>
          <p:cNvPr id="7" name="Picture 6">
            <a:extLst>
              <a:ext uri="{FF2B5EF4-FFF2-40B4-BE49-F238E27FC236}">
                <a16:creationId xmlns:a16="http://schemas.microsoft.com/office/drawing/2014/main" id="{56E79E0B-16CF-49A3-A0FA-FB3C77E9EB38}"/>
              </a:ext>
            </a:extLst>
          </p:cNvPr>
          <p:cNvPicPr>
            <a:picLocks noChangeAspect="1"/>
          </p:cNvPicPr>
          <p:nvPr/>
        </p:nvPicPr>
        <p:blipFill>
          <a:blip r:embed="rId8"/>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625846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12"/>
              <p:cNvSpPr/>
              <p:nvPr/>
            </p:nvSpPr>
            <p:spPr>
              <a:xfrm>
                <a:off x="228600" y="2435297"/>
                <a:ext cx="7162800" cy="526491"/>
              </a:xfrm>
              <a:prstGeom prst="rect">
                <a:avLst/>
              </a:prstGeom>
            </p:spPr>
            <p:txBody>
              <a:bodyPr wrap="square">
                <a:spAutoFit/>
              </a:bodyPr>
              <a:lstStyle/>
              <a:p>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voltages of the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c</a:t>
                </a:r>
                <a:r>
                  <a:rPr lang="en-US" sz="2400" i="1" baseline="-25000"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concepts are given by </a:t>
                </a:r>
                <a14:m>
                  <m:oMath xmlns:m="http://schemas.openxmlformats.org/officeDocument/2006/math">
                    <m:r>
                      <m:rPr>
                        <m:nor/>
                      </m:rPr>
                      <a:rPr lang="en-US" sz="2400" i="1">
                        <a:latin typeface="Times New Roman" panose="02020603050405020304" pitchFamily="18" charset="0"/>
                        <a:cs typeface="Times New Roman" panose="02020603050405020304" pitchFamily="18" charset="0"/>
                      </a:rPr>
                      <m:t>X</m:t>
                    </m:r>
                    <m:r>
                      <m:rPr>
                        <m:nor/>
                      </m:rPr>
                      <a:rPr lang="en-US" sz="2400" i="1">
                        <a:latin typeface="Times New Roman" panose="02020603050405020304" pitchFamily="18" charset="0"/>
                        <a:cs typeface="Times New Roman" panose="02020603050405020304" pitchFamily="18" charset="0"/>
                      </a:rPr>
                      <m:t>=</m:t>
                    </m:r>
                    <m:sSup>
                      <m:sSupPr>
                        <m:ctrlPr>
                          <a:rPr lang="en-US" sz="2400" i="1">
                            <a:latin typeface="Cambria Math" panose="02040503050406030204" pitchFamily="18" charset="0"/>
                          </a:rPr>
                        </m:ctrlPr>
                      </m:sSupPr>
                      <m:e>
                        <m:r>
                          <m:rPr>
                            <m:nor/>
                          </m:rPr>
                          <a:rPr lang="en-US" sz="2400" i="1">
                            <a:latin typeface="Times New Roman" panose="02020603050405020304" pitchFamily="18" charset="0"/>
                            <a:cs typeface="Times New Roman" panose="02020603050405020304" pitchFamily="18" charset="0"/>
                          </a:rPr>
                          <m:t>A</m:t>
                        </m:r>
                      </m:e>
                      <m:sup>
                        <m:r>
                          <m:rPr>
                            <m:nor/>
                          </m:rPr>
                          <a:rPr lang="en-US" sz="2400" i="1">
                            <a:latin typeface="Times New Roman" panose="02020603050405020304" pitchFamily="18" charset="0"/>
                            <a:cs typeface="Times New Roman" panose="02020603050405020304" pitchFamily="18" charset="0"/>
                          </a:rPr>
                          <m:t>−1</m:t>
                        </m:r>
                      </m:sup>
                    </m:sSup>
                    <m:r>
                      <m:rPr>
                        <m:nor/>
                      </m:rPr>
                      <a:rPr lang="en-US" sz="2400" i="1">
                        <a:latin typeface="Times New Roman" panose="02020603050405020304" pitchFamily="18" charset="0"/>
                        <a:cs typeface="Times New Roman" panose="02020603050405020304" pitchFamily="18" charset="0"/>
                      </a:rPr>
                      <m:t>B</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28600" y="2435297"/>
                <a:ext cx="7162800" cy="526491"/>
              </a:xfrm>
              <a:prstGeom prst="rect">
                <a:avLst/>
              </a:prstGeom>
              <a:blipFill>
                <a:blip r:embed="rId3"/>
                <a:stretch>
                  <a:fillRect l="-1362" b="-25287"/>
                </a:stretch>
              </a:blipFill>
            </p:spPr>
            <p:txBody>
              <a:bodyPr/>
              <a:lstStyle/>
              <a:p>
                <a:r>
                  <a:rPr lang="en-US">
                    <a:noFill/>
                  </a:rPr>
                  <a:t> </a:t>
                </a:r>
              </a:p>
            </p:txBody>
          </p:sp>
        </mc:Fallback>
      </mc:AlternateContent>
      <p:pic>
        <p:nvPicPr>
          <p:cNvPr id="14" name="Picture 13"/>
          <p:cNvPicPr>
            <a:picLocks noChangeAspect="1"/>
          </p:cNvPicPr>
          <p:nvPr/>
        </p:nvPicPr>
        <p:blipFill>
          <a:blip r:embed="rId4"/>
          <a:stretch>
            <a:fillRect/>
          </a:stretch>
        </p:blipFill>
        <p:spPr>
          <a:xfrm>
            <a:off x="1295400" y="1000293"/>
            <a:ext cx="10972800" cy="1704120"/>
          </a:xfrm>
          <a:prstGeom prst="rect">
            <a:avLst/>
          </a:prstGeom>
        </p:spPr>
      </p:pic>
      <p:pic>
        <p:nvPicPr>
          <p:cNvPr id="15" name="Picture 14"/>
          <p:cNvPicPr>
            <a:picLocks noChangeAspect="1"/>
          </p:cNvPicPr>
          <p:nvPr/>
        </p:nvPicPr>
        <p:blipFill>
          <a:blip r:embed="rId5"/>
          <a:stretch>
            <a:fillRect/>
          </a:stretch>
        </p:blipFill>
        <p:spPr>
          <a:xfrm>
            <a:off x="2286000" y="3253883"/>
            <a:ext cx="10972800" cy="1771068"/>
          </a:xfrm>
          <a:prstGeom prst="rect">
            <a:avLst/>
          </a:prstGeom>
        </p:spPr>
      </p:pic>
      <p:pic>
        <p:nvPicPr>
          <p:cNvPr id="16" name="Picture 15"/>
          <p:cNvPicPr>
            <a:picLocks noChangeAspect="1"/>
          </p:cNvPicPr>
          <p:nvPr/>
        </p:nvPicPr>
        <p:blipFill>
          <a:blip r:embed="rId6"/>
          <a:stretch>
            <a:fillRect/>
          </a:stretch>
        </p:blipFill>
        <p:spPr>
          <a:xfrm>
            <a:off x="-1066800" y="4876800"/>
            <a:ext cx="10972800" cy="1704120"/>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41</a:t>
            </a:fld>
            <a:endParaRPr lang="en-US"/>
          </a:p>
        </p:txBody>
      </p:sp>
      <p:pic>
        <p:nvPicPr>
          <p:cNvPr id="7" name="Picture 6">
            <a:extLst>
              <a:ext uri="{FF2B5EF4-FFF2-40B4-BE49-F238E27FC236}">
                <a16:creationId xmlns:a16="http://schemas.microsoft.com/office/drawing/2014/main" id="{B6503ADB-B9EF-4089-B4BD-9F03E9F5DBBE}"/>
              </a:ext>
            </a:extLst>
          </p:cNvPr>
          <p:cNvPicPr>
            <a:picLocks noChangeAspect="1"/>
          </p:cNvPicPr>
          <p:nvPr/>
        </p:nvPicPr>
        <p:blipFill>
          <a:blip r:embed="rId7"/>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14327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81000" y="838200"/>
                <a:ext cx="8382000" cy="883447"/>
              </a:xfrm>
              <a:prstGeom prst="rect">
                <a:avLst/>
              </a:prstGeom>
            </p:spPr>
            <p:txBody>
              <a:bodyPr wrap="square">
                <a:spAutoFit/>
              </a:bodyPr>
              <a:lstStyle/>
              <a:p>
                <a:pPr marL="342900" indent="-342900">
                  <a:buClr>
                    <a:srgbClr val="002060"/>
                  </a:buClr>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voltages value for b, c, and d are </a:t>
                </a:r>
                <a14:m>
                  <m:oMath xmlns:m="http://schemas.openxmlformats.org/officeDocument/2006/math">
                    <m:sSub>
                      <m:sSubPr>
                        <m:ctrlPr>
                          <a:rPr lang="en-US" sz="2400" i="1">
                            <a:latin typeface="Cambria Math" panose="02040503050406030204" pitchFamily="18" charset="0"/>
                          </a:rPr>
                        </m:ctrlPr>
                      </m:sSubPr>
                      <m:e>
                        <m:r>
                          <m:rPr>
                            <m:nor/>
                          </m:rPr>
                          <a:rPr lang="en-US" sz="2400" i="1">
                            <a:latin typeface="Times New Roman" panose="02020603050405020304" pitchFamily="18" charset="0"/>
                            <a:cs typeface="Times New Roman" panose="02020603050405020304" pitchFamily="18" charset="0"/>
                          </a:rPr>
                          <m:t>V</m:t>
                        </m:r>
                      </m:e>
                      <m:sub>
                        <m:r>
                          <m:rPr>
                            <m:nor/>
                          </m:rPr>
                          <a:rPr lang="en-US" sz="2400" i="1">
                            <a:latin typeface="Times New Roman" panose="02020603050405020304" pitchFamily="18" charset="0"/>
                            <a:cs typeface="Times New Roman" panose="02020603050405020304" pitchFamily="18" charset="0"/>
                          </a:rPr>
                          <m:t>b</m:t>
                        </m:r>
                      </m:sub>
                    </m:sSub>
                  </m:oMath>
                </a14:m>
                <a:r>
                  <a:rPr lang="en-US" sz="2400" i="1" dirty="0">
                    <a:latin typeface="Times New Roman" panose="02020603050405020304" pitchFamily="18" charset="0"/>
                    <a:cs typeface="Times New Roman" panose="02020603050405020304" pitchFamily="18" charset="0"/>
                  </a:rPr>
                  <a:t> ≈ 0.36, </a:t>
                </a:r>
                <a14:m>
                  <m:oMath xmlns:m="http://schemas.openxmlformats.org/officeDocument/2006/math">
                    <m:sSub>
                      <m:sSubPr>
                        <m:ctrlPr>
                          <a:rPr lang="en-US" sz="2400" i="1">
                            <a:latin typeface="Cambria Math" panose="02040503050406030204" pitchFamily="18" charset="0"/>
                          </a:rPr>
                        </m:ctrlPr>
                      </m:sSubPr>
                      <m:e>
                        <m:r>
                          <m:rPr>
                            <m:nor/>
                          </m:rPr>
                          <a:rPr lang="en-US" sz="2400" i="1">
                            <a:latin typeface="Times New Roman" panose="02020603050405020304" pitchFamily="18" charset="0"/>
                            <a:cs typeface="Times New Roman" panose="02020603050405020304" pitchFamily="18" charset="0"/>
                          </a:rPr>
                          <m:t>V</m:t>
                        </m:r>
                      </m:e>
                      <m:sub>
                        <m:r>
                          <m:rPr>
                            <m:nor/>
                          </m:rPr>
                          <a:rPr lang="en-US" sz="2400" i="1">
                            <a:latin typeface="Times New Roman" panose="02020603050405020304" pitchFamily="18" charset="0"/>
                            <a:cs typeface="Times New Roman" panose="02020603050405020304" pitchFamily="18" charset="0"/>
                          </a:rPr>
                          <m:t>c</m:t>
                        </m:r>
                      </m:sub>
                    </m:sSub>
                  </m:oMath>
                </a14:m>
                <a:r>
                  <a:rPr lang="en-US" sz="2400" i="1" dirty="0">
                    <a:latin typeface="Times New Roman" panose="02020603050405020304" pitchFamily="18" charset="0"/>
                    <a:cs typeface="Times New Roman" panose="02020603050405020304" pitchFamily="18" charset="0"/>
                  </a:rPr>
                  <a:t> ≈ 0.29, </a:t>
                </a:r>
                <a:r>
                  <a:rPr lang="en-US" sz="2400" dirty="0">
                    <a:latin typeface="Times New Roman" panose="02020603050405020304" pitchFamily="18" charset="0"/>
                    <a:cs typeface="Times New Roman" panose="02020603050405020304" pitchFamily="18" charset="0"/>
                  </a:rPr>
                  <a:t>and</a:t>
                </a:r>
                <a:r>
                  <a:rPr lang="en-US" sz="2400"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m:rPr>
                            <m:nor/>
                          </m:rPr>
                          <a:rPr lang="en-US" sz="2400" i="1">
                            <a:latin typeface="Times New Roman" panose="02020603050405020304" pitchFamily="18" charset="0"/>
                            <a:cs typeface="Times New Roman" panose="02020603050405020304" pitchFamily="18" charset="0"/>
                          </a:rPr>
                          <m:t>V</m:t>
                        </m:r>
                      </m:e>
                      <m:sub>
                        <m:r>
                          <m:rPr>
                            <m:nor/>
                          </m:rPr>
                          <a:rPr lang="en-US" sz="2400" i="1">
                            <a:latin typeface="Times New Roman" panose="02020603050405020304" pitchFamily="18" charset="0"/>
                            <a:cs typeface="Times New Roman" panose="02020603050405020304" pitchFamily="18" charset="0"/>
                          </a:rPr>
                          <m:t>d</m:t>
                        </m:r>
                      </m:sub>
                    </m:sSub>
                  </m:oMath>
                </a14:m>
                <a:r>
                  <a:rPr lang="en-US" sz="2400" i="1" dirty="0">
                    <a:latin typeface="Times New Roman" panose="02020603050405020304" pitchFamily="18" charset="0"/>
                    <a:cs typeface="Times New Roman" panose="02020603050405020304" pitchFamily="18" charset="0"/>
                  </a:rPr>
                  <a:t> ≈ 0.16</a:t>
                </a:r>
                <a:endParaRPr lang="en-US" sz="24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1000" y="838200"/>
                <a:ext cx="8382000" cy="883447"/>
              </a:xfrm>
              <a:prstGeom prst="rect">
                <a:avLst/>
              </a:prstGeom>
              <a:blipFill>
                <a:blip r:embed="rId4"/>
                <a:stretch>
                  <a:fillRect l="-1018" t="-5556" b="-11806"/>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2514600" y="1828800"/>
            <a:ext cx="4352544" cy="3414495"/>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42</a:t>
            </a:fld>
            <a:endParaRPr lang="en-US"/>
          </a:p>
        </p:txBody>
      </p:sp>
      <p:pic>
        <p:nvPicPr>
          <p:cNvPr id="6" name="Picture 5">
            <a:extLst>
              <a:ext uri="{FF2B5EF4-FFF2-40B4-BE49-F238E27FC236}">
                <a16:creationId xmlns:a16="http://schemas.microsoft.com/office/drawing/2014/main" id="{44B911DD-CEC7-4C15-807D-BD5FC1F61D57}"/>
              </a:ext>
            </a:extLst>
          </p:cNvPr>
          <p:cNvPicPr>
            <a:picLocks noChangeAspect="1"/>
          </p:cNvPicPr>
          <p:nvPr/>
        </p:nvPicPr>
        <p:blipFill>
          <a:blip r:embed="rId6"/>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772126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304800" y="762000"/>
                <a:ext cx="8458200" cy="2741263"/>
              </a:xfrm>
              <a:prstGeom prst="rect">
                <a:avLst/>
              </a:prstGeom>
            </p:spPr>
            <p:txBody>
              <a:bodyPr wrap="square">
                <a:spAutoFit/>
              </a:bodyPr>
              <a:lstStyle/>
              <a:p>
                <a:pPr marL="342900" indent="-342900" algn="just">
                  <a:buClr>
                    <a:srgbClr val="002060"/>
                  </a:buClr>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Calculating the current:</a:t>
                </a:r>
              </a:p>
              <a:p>
                <a:pPr algn="just"/>
                <a:endParaRPr lang="en-US" sz="2400" i="1" dirty="0">
                  <a:solidFill>
                    <a:srgbClr val="000000"/>
                  </a:solidFill>
                  <a:effectLst/>
                  <a:latin typeface="Cambria Math"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m:rPr>
                          <m:nor/>
                        </m:rPr>
                        <a:rPr lang="en-US" sz="2400">
                          <a:latin typeface="Times New Roman" panose="02020603050405020304" pitchFamily="18" charset="0"/>
                          <a:cs typeface="Times New Roman" panose="02020603050405020304" pitchFamily="18" charset="0"/>
                        </a:rPr>
                        <m:t>∀ </m:t>
                      </m:r>
                      <m:r>
                        <m:rPr>
                          <m:nor/>
                        </m:rPr>
                        <a:rPr lang="en-US" sz="2400">
                          <a:latin typeface="Times New Roman" panose="02020603050405020304" pitchFamily="18" charset="0"/>
                          <a:cs typeface="Times New Roman" panose="02020603050405020304" pitchFamily="18" charset="0"/>
                        </a:rPr>
                        <m:t>i</m:t>
                      </m:r>
                      <m:r>
                        <m:rPr>
                          <m:nor/>
                        </m:rPr>
                        <a:rPr lang="en-US" sz="2400">
                          <a:latin typeface="Times New Roman" panose="02020603050405020304" pitchFamily="18" charset="0"/>
                          <a:cs typeface="Times New Roman" panose="02020603050405020304" pitchFamily="18" charset="0"/>
                        </a:rPr>
                        <m:t>, </m:t>
                      </m:r>
                      <m:r>
                        <m:rPr>
                          <m:nor/>
                        </m:rPr>
                        <a:rPr lang="en-US" sz="2400">
                          <a:latin typeface="Times New Roman" panose="02020603050405020304" pitchFamily="18" charset="0"/>
                          <a:cs typeface="Times New Roman" panose="02020603050405020304" pitchFamily="18" charset="0"/>
                        </a:rPr>
                        <m:t>j</m:t>
                      </m:r>
                      <m:r>
                        <m:rPr>
                          <m:nor/>
                        </m:rPr>
                        <a:rPr lang="en-US" sz="2400">
                          <a:latin typeface="Times New Roman" panose="02020603050405020304" pitchFamily="18" charset="0"/>
                          <a:cs typeface="Times New Roman" panose="02020603050405020304" pitchFamily="18" charset="0"/>
                        </a:rPr>
                        <m:t>: </m:t>
                      </m:r>
                      <m:sSub>
                        <m:sSubPr>
                          <m:ctrlPr>
                            <a:rPr lang="en-US" sz="2400" i="1">
                              <a:latin typeface="Cambria Math" panose="02040503050406030204" pitchFamily="18" charset="0"/>
                            </a:rPr>
                          </m:ctrlPr>
                        </m:sSubPr>
                        <m:e>
                          <m:r>
                            <m:rPr>
                              <m:nor/>
                            </m:rPr>
                            <a:rPr lang="en-US" sz="2400">
                              <a:latin typeface="Times New Roman" panose="02020603050405020304" pitchFamily="18" charset="0"/>
                              <a:cs typeface="Times New Roman" panose="02020603050405020304" pitchFamily="18" charset="0"/>
                            </a:rPr>
                            <m:t>I</m:t>
                          </m:r>
                        </m:e>
                        <m:sub>
                          <m:r>
                            <m:rPr>
                              <m:sty m:val="p"/>
                            </m:rPr>
                            <a:rPr lang="en-US" sz="2400">
                              <a:latin typeface="Cambria Math" panose="02040503050406030204" pitchFamily="18" charset="0"/>
                            </a:rPr>
                            <m:t>i</m:t>
                          </m:r>
                          <m:r>
                            <m:rPr>
                              <m:nor/>
                            </m:rPr>
                            <a:rPr lang="en-US" sz="2400">
                              <a:latin typeface="Times New Roman" panose="02020603050405020304" pitchFamily="18" charset="0"/>
                              <a:cs typeface="Times New Roman" panose="02020603050405020304" pitchFamily="18" charset="0"/>
                            </a:rPr>
                            <m:t>,</m:t>
                          </m:r>
                          <m:r>
                            <m:rPr>
                              <m:sty m:val="p"/>
                            </m:rPr>
                            <a:rPr lang="en-US" sz="2400">
                              <a:latin typeface="Cambria Math" panose="02040503050406030204" pitchFamily="18" charset="0"/>
                            </a:rPr>
                            <m:t>j</m:t>
                          </m:r>
                        </m:sub>
                      </m:sSub>
                      <m:r>
                        <m:rPr>
                          <m:nor/>
                        </m:rPr>
                        <a:rPr lang="en-US" sz="2400">
                          <a:latin typeface="Times New Roman" panose="02020603050405020304" pitchFamily="18" charset="0"/>
                          <a:cs typeface="Times New Roman" panose="02020603050405020304" pitchFamily="18" charset="0"/>
                        </a:rPr>
                        <m:t> = </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V</m:t>
                              </m:r>
                            </m:e>
                            <m:sub>
                              <m:r>
                                <m:rPr>
                                  <m:sty m:val="p"/>
                                </m:rPr>
                                <a:rPr lang="en-US" sz="2400">
                                  <a:latin typeface="Cambria Math" panose="02040503050406030204" pitchFamily="18" charset="0"/>
                                </a:rPr>
                                <m:t>i</m:t>
                              </m:r>
                            </m:sub>
                          </m:sSub>
                          <m:r>
                            <m:rPr>
                              <m:nor/>
                            </m:rPr>
                            <a:rPr lang="en-US" sz="2400">
                              <a:latin typeface="Times New Roman" panose="02020603050405020304" pitchFamily="18" charset="0"/>
                              <a:cs typeface="Times New Roman" panose="02020603050405020304" pitchFamily="18" charset="0"/>
                            </a:rPr>
                            <m:t> </m:t>
                          </m:r>
                          <m:r>
                            <m:rPr>
                              <m:nor/>
                            </m:rPr>
                            <a:rPr lang="en-US" sz="2400" i="1">
                              <a:latin typeface="Times New Roman" panose="02020603050405020304" pitchFamily="18" charset="0"/>
                              <a:cs typeface="Times New Roman" panose="02020603050405020304" pitchFamily="18" charset="0"/>
                            </a:rPr>
                            <m:t>−</m:t>
                          </m:r>
                          <m:r>
                            <m:rPr>
                              <m:nor/>
                            </m:rPr>
                            <a:rPr lang="en-US" sz="2400">
                              <a:latin typeface="Times New Roman" panose="02020603050405020304" pitchFamily="18" charset="0"/>
                              <a:cs typeface="Times New Roman" panose="02020603050405020304" pitchFamily="18" charset="0"/>
                            </a:rPr>
                            <m:t> </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V</m:t>
                              </m:r>
                            </m:e>
                            <m:sub>
                              <m:r>
                                <m:rPr>
                                  <m:sty m:val="p"/>
                                </m:rPr>
                                <a:rPr lang="en-US" sz="2400">
                                  <a:latin typeface="Cambria Math" panose="02040503050406030204" pitchFamily="18" charset="0"/>
                                </a:rPr>
                                <m:t>j</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R</m:t>
                          </m:r>
                        </m:e>
                        <m:sub>
                          <m:r>
                            <m:rPr>
                              <m:sty m:val="p"/>
                            </m:rPr>
                            <a:rPr lang="en-US" sz="2400">
                              <a:latin typeface="Cambria Math" panose="02040503050406030204" pitchFamily="18" charset="0"/>
                            </a:rPr>
                            <m:t>i</m:t>
                          </m:r>
                          <m:r>
                            <m:rPr>
                              <m:nor/>
                            </m:rPr>
                            <a:rPr lang="en-US" sz="2400">
                              <a:latin typeface="Times New Roman" panose="02020603050405020304" pitchFamily="18" charset="0"/>
                              <a:cs typeface="Times New Roman" panose="02020603050405020304" pitchFamily="18" charset="0"/>
                            </a:rPr>
                            <m:t>,</m:t>
                          </m:r>
                          <m:r>
                            <m:rPr>
                              <m:sty m:val="p"/>
                            </m:rPr>
                            <a:rPr lang="en-US" sz="2400">
                              <a:latin typeface="Cambria Math" panose="02040503050406030204" pitchFamily="18" charset="0"/>
                            </a:rPr>
                            <m:t>j</m:t>
                          </m:r>
                        </m:sub>
                      </m:sSub>
                    </m:oMath>
                  </m:oMathPara>
                </a14:m>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ea typeface="Times New Roman" panose="02020603050405020304" pitchFamily="18" charset="0"/>
                  </a:rPr>
                  <a:t>the resulting current for each edge in g is as the following; </a:t>
                </a:r>
                <a:r>
                  <a:rPr lang="en-US" sz="2400" dirty="0" err="1">
                    <a:solidFill>
                      <a:srgbClr val="000000"/>
                    </a:solidFill>
                    <a:latin typeface="Times New Roman" panose="02020603050405020304" pitchFamily="18" charset="0"/>
                    <a:ea typeface="Times New Roman" panose="02020603050405020304" pitchFamily="18" charset="0"/>
                  </a:rPr>
                  <a:t>I</a:t>
                </a:r>
                <a:r>
                  <a:rPr lang="en-US" sz="2400" baseline="-25000" dirty="0" err="1">
                    <a:solidFill>
                      <a:srgbClr val="000000"/>
                    </a:solidFill>
                    <a:latin typeface="Times New Roman" panose="02020603050405020304" pitchFamily="18" charset="0"/>
                    <a:ea typeface="Times New Roman" panose="02020603050405020304" pitchFamily="18" charset="0"/>
                  </a:rPr>
                  <a:t>a,b</a:t>
                </a:r>
                <a:r>
                  <a:rPr lang="en-US" sz="2400" baseline="-250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0.16, </a:t>
                </a:r>
                <a:r>
                  <a:rPr lang="en-US" sz="2400" dirty="0" err="1">
                    <a:solidFill>
                      <a:srgbClr val="000000"/>
                    </a:solidFill>
                    <a:latin typeface="Times New Roman" panose="02020603050405020304" pitchFamily="18" charset="0"/>
                    <a:ea typeface="Times New Roman" panose="02020603050405020304" pitchFamily="18" charset="0"/>
                  </a:rPr>
                  <a:t>I</a:t>
                </a:r>
                <a:r>
                  <a:rPr lang="en-US" sz="2400" baseline="-25000" dirty="0" err="1">
                    <a:solidFill>
                      <a:srgbClr val="000000"/>
                    </a:solidFill>
                    <a:latin typeface="Times New Roman" panose="02020603050405020304" pitchFamily="18" charset="0"/>
                    <a:ea typeface="Times New Roman" panose="02020603050405020304" pitchFamily="18" charset="0"/>
                  </a:rPr>
                  <a:t>a,c</a:t>
                </a:r>
                <a:r>
                  <a:rPr lang="en-US" sz="2400" baseline="-250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0.07, </a:t>
                </a:r>
                <a:r>
                  <a:rPr lang="en-US" sz="2400" dirty="0" err="1">
                    <a:solidFill>
                      <a:srgbClr val="000000"/>
                    </a:solidFill>
                    <a:latin typeface="Times New Roman" panose="02020603050405020304" pitchFamily="18" charset="0"/>
                    <a:ea typeface="Times New Roman" panose="02020603050405020304" pitchFamily="18" charset="0"/>
                  </a:rPr>
                  <a:t>I</a:t>
                </a:r>
                <a:r>
                  <a:rPr lang="en-US" sz="2400" baseline="-25000" dirty="0" err="1">
                    <a:solidFill>
                      <a:srgbClr val="000000"/>
                    </a:solidFill>
                    <a:latin typeface="Times New Roman" panose="02020603050405020304" pitchFamily="18" charset="0"/>
                    <a:ea typeface="Times New Roman" panose="02020603050405020304" pitchFamily="18" charset="0"/>
                  </a:rPr>
                  <a:t>b,c</a:t>
                </a:r>
                <a:r>
                  <a:rPr lang="en-US" sz="2400" baseline="-250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0.04, </a:t>
                </a:r>
                <a:r>
                  <a:rPr lang="en-US" sz="2400" dirty="0" err="1">
                    <a:solidFill>
                      <a:srgbClr val="000000"/>
                    </a:solidFill>
                    <a:latin typeface="Times New Roman" panose="02020603050405020304" pitchFamily="18" charset="0"/>
                    <a:ea typeface="Times New Roman" panose="02020603050405020304" pitchFamily="18" charset="0"/>
                  </a:rPr>
                  <a:t>I</a:t>
                </a:r>
                <a:r>
                  <a:rPr lang="en-US" sz="2400" baseline="-25000" dirty="0" err="1">
                    <a:solidFill>
                      <a:srgbClr val="000000"/>
                    </a:solidFill>
                    <a:latin typeface="Times New Roman" panose="02020603050405020304" pitchFamily="18" charset="0"/>
                    <a:ea typeface="Times New Roman" panose="02020603050405020304" pitchFamily="18" charset="0"/>
                  </a:rPr>
                  <a:t>b,d</a:t>
                </a:r>
                <a:r>
                  <a:rPr lang="en-US" sz="2400" dirty="0">
                    <a:solidFill>
                      <a:srgbClr val="000000"/>
                    </a:solidFill>
                    <a:latin typeface="Times New Roman" panose="02020603050405020304" pitchFamily="18" charset="0"/>
                    <a:ea typeface="Times New Roman" panose="02020603050405020304" pitchFamily="18" charset="0"/>
                  </a:rPr>
                  <a:t>= 0.12, </a:t>
                </a:r>
                <a:r>
                  <a:rPr lang="en-US" sz="2400" dirty="0" err="1">
                    <a:solidFill>
                      <a:srgbClr val="000000"/>
                    </a:solidFill>
                    <a:latin typeface="Times New Roman" panose="02020603050405020304" pitchFamily="18" charset="0"/>
                    <a:ea typeface="Times New Roman" panose="02020603050405020304" pitchFamily="18" charset="0"/>
                  </a:rPr>
                  <a:t>I</a:t>
                </a:r>
                <a:r>
                  <a:rPr lang="en-US" sz="2400" baseline="-25000" dirty="0" err="1">
                    <a:solidFill>
                      <a:srgbClr val="000000"/>
                    </a:solidFill>
                    <a:latin typeface="Times New Roman" panose="02020603050405020304" pitchFamily="18" charset="0"/>
                    <a:ea typeface="Times New Roman" panose="02020603050405020304" pitchFamily="18" charset="0"/>
                  </a:rPr>
                  <a:t>c,d</a:t>
                </a:r>
                <a:r>
                  <a:rPr lang="en-US" sz="2400" baseline="-250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0.026, </a:t>
                </a:r>
                <a:r>
                  <a:rPr lang="en-US" sz="2400" dirty="0" err="1">
                    <a:solidFill>
                      <a:srgbClr val="000000"/>
                    </a:solidFill>
                    <a:latin typeface="Times New Roman" panose="02020603050405020304" pitchFamily="18" charset="0"/>
                    <a:ea typeface="Times New Roman" panose="02020603050405020304" pitchFamily="18" charset="0"/>
                  </a:rPr>
                  <a:t>I</a:t>
                </a:r>
                <a:r>
                  <a:rPr lang="en-US" sz="2400" baseline="-25000" dirty="0" err="1">
                    <a:solidFill>
                      <a:srgbClr val="000000"/>
                    </a:solidFill>
                    <a:latin typeface="Times New Roman" panose="02020603050405020304" pitchFamily="18" charset="0"/>
                    <a:ea typeface="Times New Roman" panose="02020603050405020304" pitchFamily="18" charset="0"/>
                  </a:rPr>
                  <a:t>c,e</a:t>
                </a:r>
                <a:r>
                  <a:rPr lang="en-US" sz="2400" baseline="-250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0.09, and </a:t>
                </a:r>
                <a:r>
                  <a:rPr lang="en-US" sz="2400" dirty="0" err="1">
                    <a:solidFill>
                      <a:srgbClr val="000000"/>
                    </a:solidFill>
                    <a:latin typeface="Times New Roman" panose="02020603050405020304" pitchFamily="18" charset="0"/>
                    <a:ea typeface="Times New Roman" panose="02020603050405020304" pitchFamily="18" charset="0"/>
                  </a:rPr>
                  <a:t>I</a:t>
                </a:r>
                <a:r>
                  <a:rPr lang="en-US" sz="2400" baseline="-25000" dirty="0" err="1">
                    <a:solidFill>
                      <a:srgbClr val="000000"/>
                    </a:solidFill>
                    <a:latin typeface="Times New Roman" panose="02020603050405020304" pitchFamily="18" charset="0"/>
                    <a:ea typeface="Times New Roman" panose="02020603050405020304" pitchFamily="18" charset="0"/>
                  </a:rPr>
                  <a:t>d,e</a:t>
                </a:r>
                <a:r>
                  <a:rPr lang="en-US" sz="2400" dirty="0">
                    <a:solidFill>
                      <a:srgbClr val="000000"/>
                    </a:solidFill>
                    <a:latin typeface="Times New Roman" panose="02020603050405020304" pitchFamily="18" charset="0"/>
                    <a:ea typeface="Times New Roman" panose="02020603050405020304" pitchFamily="18" charset="0"/>
                  </a:rPr>
                  <a:t>= 0.15</a:t>
                </a:r>
                <a:endParaRPr lang="en-US" sz="2400" dirty="0"/>
              </a:p>
            </p:txBody>
          </p:sp>
        </mc:Choice>
        <mc:Fallback>
          <p:sp>
            <p:nvSpPr>
              <p:cNvPr id="5" name="Rectangle 4"/>
              <p:cNvSpPr>
                <a:spLocks noRot="1" noChangeAspect="1" noMove="1" noResize="1" noEditPoints="1" noAdjustHandles="1" noChangeArrowheads="1" noChangeShapeType="1" noTextEdit="1"/>
              </p:cNvSpPr>
              <p:nvPr/>
            </p:nvSpPr>
            <p:spPr>
              <a:xfrm>
                <a:off x="304800" y="762000"/>
                <a:ext cx="8458200" cy="2741263"/>
              </a:xfrm>
              <a:prstGeom prst="rect">
                <a:avLst/>
              </a:prstGeom>
              <a:blipFill>
                <a:blip r:embed="rId2"/>
                <a:stretch>
                  <a:fillRect l="-1081" t="-1778" r="-1009" b="-4222"/>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2433764" y="3581400"/>
            <a:ext cx="4276472" cy="2916936"/>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43</a:t>
            </a:fld>
            <a:endParaRPr lang="en-US"/>
          </a:p>
        </p:txBody>
      </p:sp>
      <p:pic>
        <p:nvPicPr>
          <p:cNvPr id="7" name="Picture 6">
            <a:extLst>
              <a:ext uri="{FF2B5EF4-FFF2-40B4-BE49-F238E27FC236}">
                <a16:creationId xmlns:a16="http://schemas.microsoft.com/office/drawing/2014/main" id="{15162388-D864-40B9-B566-6D972C526F5A}"/>
              </a:ext>
            </a:extLst>
          </p:cNvPr>
          <p:cNvPicPr>
            <a:picLocks noChangeAspect="1"/>
          </p:cNvPicPr>
          <p:nvPr/>
        </p:nvPicPr>
        <p:blipFill>
          <a:blip r:embed="rId4"/>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32619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57200"/>
            <a:ext cx="4267200" cy="1569660"/>
          </a:xfrm>
          <a:prstGeom prst="rect">
            <a:avLst/>
          </a:prstGeom>
        </p:spPr>
        <p:txBody>
          <a:bodyPr wrap="square">
            <a:spAutoFit/>
          </a:bodyPr>
          <a:lstStyle/>
          <a:p>
            <a:pPr marL="342900" indent="-342900" algn="just">
              <a:buClr>
                <a:srgbClr val="002060"/>
              </a:buClr>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The delivered current flow for all the knowledge paths between the starting and ending concepts</a:t>
            </a:r>
            <a:endParaRPr lang="en-US" sz="2400" dirty="0"/>
          </a:p>
        </p:txBody>
      </p:sp>
      <p:pic>
        <p:nvPicPr>
          <p:cNvPr id="7" name="Picture 6"/>
          <p:cNvPicPr>
            <a:picLocks noChangeAspect="1"/>
          </p:cNvPicPr>
          <p:nvPr/>
        </p:nvPicPr>
        <p:blipFill>
          <a:blip r:embed="rId3"/>
          <a:stretch>
            <a:fillRect/>
          </a:stretch>
        </p:blipFill>
        <p:spPr>
          <a:xfrm>
            <a:off x="533400" y="2743200"/>
            <a:ext cx="3656795" cy="2743200"/>
          </a:xfrm>
          <a:prstGeom prst="rect">
            <a:avLst/>
          </a:prstGeom>
        </p:spPr>
      </p:pic>
      <p:pic>
        <p:nvPicPr>
          <p:cNvPr id="8" name="Picture 7"/>
          <p:cNvPicPr>
            <a:picLocks noChangeAspect="1"/>
          </p:cNvPicPr>
          <p:nvPr/>
        </p:nvPicPr>
        <p:blipFill>
          <a:blip r:embed="rId4"/>
          <a:stretch>
            <a:fillRect/>
          </a:stretch>
        </p:blipFill>
        <p:spPr>
          <a:xfrm>
            <a:off x="533400" y="2743200"/>
            <a:ext cx="3657599" cy="2743200"/>
          </a:xfrm>
          <a:prstGeom prst="rect">
            <a:avLst/>
          </a:prstGeom>
        </p:spPr>
      </p:pic>
      <p:pic>
        <p:nvPicPr>
          <p:cNvPr id="9" name="Picture 8"/>
          <p:cNvPicPr>
            <a:picLocks noChangeAspect="1"/>
          </p:cNvPicPr>
          <p:nvPr/>
        </p:nvPicPr>
        <p:blipFill>
          <a:blip r:embed="rId5"/>
          <a:stretch>
            <a:fillRect/>
          </a:stretch>
        </p:blipFill>
        <p:spPr>
          <a:xfrm>
            <a:off x="532595" y="2743200"/>
            <a:ext cx="3657600" cy="2743200"/>
          </a:xfrm>
          <a:prstGeom prst="rect">
            <a:avLst/>
          </a:prstGeom>
        </p:spPr>
      </p:pic>
      <p:pic>
        <p:nvPicPr>
          <p:cNvPr id="10" name="Picture 9"/>
          <p:cNvPicPr>
            <a:picLocks noChangeAspect="1"/>
          </p:cNvPicPr>
          <p:nvPr/>
        </p:nvPicPr>
        <p:blipFill>
          <a:blip r:embed="rId6"/>
          <a:stretch>
            <a:fillRect/>
          </a:stretch>
        </p:blipFill>
        <p:spPr>
          <a:xfrm>
            <a:off x="540215" y="2746225"/>
            <a:ext cx="3657600" cy="2743200"/>
          </a:xfrm>
          <a:prstGeom prst="rect">
            <a:avLst/>
          </a:prstGeom>
        </p:spPr>
      </p:pic>
      <p:pic>
        <p:nvPicPr>
          <p:cNvPr id="11" name="Picture 10"/>
          <p:cNvPicPr>
            <a:picLocks noChangeAspect="1"/>
          </p:cNvPicPr>
          <p:nvPr/>
        </p:nvPicPr>
        <p:blipFill>
          <a:blip r:embed="rId7"/>
          <a:stretch>
            <a:fillRect/>
          </a:stretch>
        </p:blipFill>
        <p:spPr>
          <a:xfrm>
            <a:off x="532595" y="2740175"/>
            <a:ext cx="3657600" cy="2743200"/>
          </a:xfrm>
          <a:prstGeom prst="rect">
            <a:avLst/>
          </a:prstGeom>
        </p:spPr>
      </p:pic>
      <p:pic>
        <p:nvPicPr>
          <p:cNvPr id="12" name="Picture 11"/>
          <p:cNvPicPr>
            <a:picLocks noChangeAspect="1"/>
          </p:cNvPicPr>
          <p:nvPr/>
        </p:nvPicPr>
        <p:blipFill>
          <a:blip r:embed="rId8"/>
          <a:stretch>
            <a:fillRect/>
          </a:stretch>
        </p:blipFill>
        <p:spPr>
          <a:xfrm>
            <a:off x="530418" y="2732921"/>
            <a:ext cx="3657600" cy="2743200"/>
          </a:xfrm>
          <a:prstGeom prst="rect">
            <a:avLst/>
          </a:prstGeom>
        </p:spPr>
      </p:pic>
      <p:pic>
        <p:nvPicPr>
          <p:cNvPr id="13" name="Picture 12"/>
          <p:cNvPicPr>
            <a:picLocks noChangeAspect="1"/>
          </p:cNvPicPr>
          <p:nvPr/>
        </p:nvPicPr>
        <p:blipFill>
          <a:blip r:embed="rId9"/>
          <a:stretch>
            <a:fillRect/>
          </a:stretch>
        </p:blipFill>
        <p:spPr>
          <a:xfrm>
            <a:off x="533400" y="2745618"/>
            <a:ext cx="3657600" cy="2743200"/>
          </a:xfrm>
          <a:prstGeom prst="rect">
            <a:avLst/>
          </a:prstGeom>
        </p:spPr>
      </p:pic>
      <p:pic>
        <p:nvPicPr>
          <p:cNvPr id="4" name="Picture 3"/>
          <p:cNvPicPr>
            <a:picLocks noChangeAspect="1"/>
          </p:cNvPicPr>
          <p:nvPr/>
        </p:nvPicPr>
        <p:blipFill>
          <a:blip r:embed="rId10"/>
          <a:stretch>
            <a:fillRect/>
          </a:stretch>
        </p:blipFill>
        <p:spPr>
          <a:xfrm>
            <a:off x="1524000" y="1828800"/>
            <a:ext cx="10515600" cy="5230345"/>
          </a:xfrm>
          <a:prstGeom prst="rect">
            <a:avLst/>
          </a:prstGeom>
        </p:spPr>
      </p:pic>
      <p:pic>
        <p:nvPicPr>
          <p:cNvPr id="16" name="Picture 15"/>
          <p:cNvPicPr>
            <a:picLocks noChangeAspect="1"/>
          </p:cNvPicPr>
          <p:nvPr/>
        </p:nvPicPr>
        <p:blipFill>
          <a:blip r:embed="rId11"/>
          <a:stretch>
            <a:fillRect/>
          </a:stretch>
        </p:blipFill>
        <p:spPr>
          <a:xfrm>
            <a:off x="1524000" y="1828800"/>
            <a:ext cx="10515600" cy="5230345"/>
          </a:xfrm>
          <a:prstGeom prst="rect">
            <a:avLst/>
          </a:prstGeom>
        </p:spPr>
      </p:pic>
      <p:pic>
        <p:nvPicPr>
          <p:cNvPr id="18" name="Picture 17"/>
          <p:cNvPicPr>
            <a:picLocks noChangeAspect="1"/>
          </p:cNvPicPr>
          <p:nvPr/>
        </p:nvPicPr>
        <p:blipFill>
          <a:blip r:embed="rId12"/>
          <a:stretch>
            <a:fillRect/>
          </a:stretch>
        </p:blipFill>
        <p:spPr>
          <a:xfrm>
            <a:off x="1516380" y="1828800"/>
            <a:ext cx="10515600" cy="5230345"/>
          </a:xfrm>
          <a:prstGeom prst="rect">
            <a:avLst/>
          </a:prstGeom>
        </p:spPr>
      </p:pic>
      <p:pic>
        <p:nvPicPr>
          <p:cNvPr id="21" name="Picture 20"/>
          <p:cNvPicPr>
            <a:picLocks noChangeAspect="1"/>
          </p:cNvPicPr>
          <p:nvPr/>
        </p:nvPicPr>
        <p:blipFill>
          <a:blip r:embed="rId13"/>
          <a:stretch>
            <a:fillRect/>
          </a:stretch>
        </p:blipFill>
        <p:spPr>
          <a:xfrm>
            <a:off x="1531620" y="1828800"/>
            <a:ext cx="10515600" cy="5230345"/>
          </a:xfrm>
          <a:prstGeom prst="rect">
            <a:avLst/>
          </a:prstGeom>
        </p:spPr>
      </p:pic>
      <p:pic>
        <p:nvPicPr>
          <p:cNvPr id="22" name="Picture 21"/>
          <p:cNvPicPr>
            <a:picLocks noChangeAspect="1"/>
          </p:cNvPicPr>
          <p:nvPr/>
        </p:nvPicPr>
        <p:blipFill>
          <a:blip r:embed="rId14"/>
          <a:stretch>
            <a:fillRect/>
          </a:stretch>
        </p:blipFill>
        <p:spPr>
          <a:xfrm>
            <a:off x="1524000" y="1828800"/>
            <a:ext cx="10515600" cy="5230345"/>
          </a:xfrm>
          <a:prstGeom prst="rect">
            <a:avLst/>
          </a:prstGeom>
        </p:spPr>
      </p:pic>
      <p:pic>
        <p:nvPicPr>
          <p:cNvPr id="23" name="Picture 22"/>
          <p:cNvPicPr>
            <a:picLocks noChangeAspect="1"/>
          </p:cNvPicPr>
          <p:nvPr/>
        </p:nvPicPr>
        <p:blipFill>
          <a:blip r:embed="rId15"/>
          <a:stretch>
            <a:fillRect/>
          </a:stretch>
        </p:blipFill>
        <p:spPr>
          <a:xfrm>
            <a:off x="1522911" y="1828800"/>
            <a:ext cx="10515600" cy="5230345"/>
          </a:xfrm>
          <a:prstGeom prst="rect">
            <a:avLst/>
          </a:prstGeom>
        </p:spPr>
      </p:pic>
      <p:pic>
        <p:nvPicPr>
          <p:cNvPr id="26" name="Picture 25"/>
          <p:cNvPicPr>
            <a:picLocks noChangeAspect="1"/>
          </p:cNvPicPr>
          <p:nvPr/>
        </p:nvPicPr>
        <p:blipFill>
          <a:blip r:embed="rId16"/>
          <a:stretch>
            <a:fillRect/>
          </a:stretch>
        </p:blipFill>
        <p:spPr>
          <a:xfrm>
            <a:off x="1531620" y="1828800"/>
            <a:ext cx="10515647" cy="5230368"/>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44</a:t>
            </a:fld>
            <a:endParaRPr lang="en-US"/>
          </a:p>
        </p:txBody>
      </p:sp>
    </p:spTree>
    <p:extLst>
      <p:ext uri="{BB962C8B-B14F-4D97-AF65-F5344CB8AC3E}">
        <p14:creationId xmlns:p14="http://schemas.microsoft.com/office/powerpoint/2010/main" val="403420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p:cNvPr>
          <p:cNvPicPr>
            <a:picLocks noChangeAspect="1"/>
          </p:cNvPicPr>
          <p:nvPr/>
        </p:nvPicPr>
        <p:blipFill>
          <a:blip r:embed="rId2"/>
          <a:stretch>
            <a:fillRect/>
          </a:stretch>
        </p:blipFill>
        <p:spPr>
          <a:xfrm>
            <a:off x="7852468" y="6019800"/>
            <a:ext cx="1062931" cy="753768"/>
          </a:xfrm>
          <a:prstGeom prst="rect">
            <a:avLst/>
          </a:prstGeom>
        </p:spPr>
      </p:pic>
      <p:sp>
        <p:nvSpPr>
          <p:cNvPr id="7" name="Rectangle 6"/>
          <p:cNvSpPr/>
          <p:nvPr/>
        </p:nvSpPr>
        <p:spPr>
          <a:xfrm>
            <a:off x="228600" y="1295400"/>
            <a:ext cx="4617720" cy="830997"/>
          </a:xfrm>
          <a:prstGeom prst="rect">
            <a:avLst/>
          </a:prstGeom>
        </p:spPr>
        <p:txBody>
          <a:bodyPr wrap="square">
            <a:spAutoFit/>
          </a:bodyPr>
          <a:lstStyle/>
          <a:p>
            <a:pPr marL="342900" indent="-342900">
              <a:buClr>
                <a:srgbClr val="00206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“Alpha Knowledge Pathway” K’ between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a:t>
            </a:r>
          </a:p>
        </p:txBody>
      </p:sp>
      <p:sp>
        <p:nvSpPr>
          <p:cNvPr id="8" name="Rectangle 7"/>
          <p:cNvSpPr/>
          <p:nvPr/>
        </p:nvSpPr>
        <p:spPr>
          <a:xfrm>
            <a:off x="152400" y="3733800"/>
            <a:ext cx="8686800" cy="2308324"/>
          </a:xfrm>
          <a:prstGeom prst="rect">
            <a:avLst/>
          </a:prstGeom>
        </p:spPr>
        <p:txBody>
          <a:bodyPr wrap="square">
            <a:spAutoFit/>
          </a:bodyPr>
          <a:lstStyle/>
          <a:p>
            <a:pPr marL="342900" indent="-342900" algn="just">
              <a:buClr>
                <a:srgbClr val="002060"/>
              </a:buClr>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All the </a:t>
            </a:r>
            <a:r>
              <a:rPr lang="en-US" sz="2400" dirty="0">
                <a:latin typeface="Times New Roman" panose="02020603050405020304" pitchFamily="18" charset="0"/>
                <a:cs typeface="Times New Roman" panose="02020603050405020304" pitchFamily="18" charset="0"/>
              </a:rPr>
              <a:t>Alpha Knowledge Pathway” K’ between each pair of the prose concepts are joined 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 a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Skimmed Illuminated Knowledge Graph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SIKG</a:t>
            </a:r>
          </a:p>
          <a:p>
            <a:pPr marL="342900" indent="-342900" algn="just">
              <a:buClr>
                <a:srgbClr val="002060"/>
              </a:buClr>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a:p>
            <a:pPr marL="342900" indent="-342900" algn="just">
              <a:buClr>
                <a:srgbClr val="002060"/>
              </a:buCl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From SIKG, all the </a:t>
            </a:r>
            <a:r>
              <a:rPr lang="en-US" sz="2400" dirty="0">
                <a:latin typeface="Times New Roman" panose="02020603050405020304" pitchFamily="18" charset="0"/>
                <a:cs typeface="Times New Roman" panose="02020603050405020304" pitchFamily="18" charset="0"/>
              </a:rPr>
              <a:t>sentences are derived and presented to the reader as an </a:t>
            </a:r>
            <a:r>
              <a:rPr lang="en-US" sz="2400" i="1" dirty="0">
                <a:latin typeface="Times New Roman" panose="02020603050405020304" pitchFamily="18" charset="0"/>
                <a:cs typeface="Times New Roman" panose="02020603050405020304" pitchFamily="18" charset="0"/>
              </a:rPr>
              <a:t>enhanced text</a:t>
            </a:r>
            <a:r>
              <a:rPr lang="en-US" sz="24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stretch>
            <a:fillRect/>
          </a:stretch>
        </p:blipFill>
        <p:spPr>
          <a:xfrm>
            <a:off x="5213940" y="381000"/>
            <a:ext cx="3657917" cy="2743438"/>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45</a:t>
            </a:fld>
            <a:endParaRPr lang="en-US"/>
          </a:p>
        </p:txBody>
      </p:sp>
    </p:spTree>
    <p:extLst>
      <p:ext uri="{BB962C8B-B14F-4D97-AF65-F5344CB8AC3E}">
        <p14:creationId xmlns:p14="http://schemas.microsoft.com/office/powerpoint/2010/main" val="432205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itchFamily="18" charset="0"/>
              </a:rPr>
              <a:t>Experiment-1</a:t>
            </a:r>
          </a:p>
        </p:txBody>
      </p:sp>
      <p:sp>
        <p:nvSpPr>
          <p:cNvPr id="3" name="Content Placeholder 2"/>
          <p:cNvSpPr>
            <a:spLocks noGrp="1"/>
          </p:cNvSpPr>
          <p:nvPr>
            <p:ph idx="1"/>
          </p:nvPr>
        </p:nvSpPr>
        <p:spPr/>
        <p:txBody>
          <a:bodyPr/>
          <a:lstStyle/>
          <a:p>
            <a:pPr>
              <a:buClr>
                <a:srgbClr val="002060"/>
              </a:buClr>
            </a:pPr>
            <a:r>
              <a:rPr lang="en-US" dirty="0">
                <a:latin typeface="Times New Roman" panose="02020603050405020304" pitchFamily="18" charset="0"/>
                <a:cs typeface="Times New Roman" panose="02020603050405020304" pitchFamily="18" charset="0"/>
              </a:rPr>
              <a:t>Content Material</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latin typeface="Times New Roman" panose="02020603050405020304" pitchFamily="18" charset="0"/>
                <a:cs typeface="Times New Roman" panose="02020603050405020304" pitchFamily="18" charset="0"/>
              </a:rPr>
              <a:t>46</a:t>
            </a:fld>
            <a:endParaRPr lang="en-US">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09601" y="2667000"/>
            <a:ext cx="8229600" cy="3962400"/>
          </a:xfrm>
          <a:prstGeom prst="rect">
            <a:avLst/>
          </a:prstGeom>
        </p:spPr>
      </p:pic>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sp>
        <p:nvSpPr>
          <p:cNvPr id="8" name="Rectangle 7"/>
          <p:cNvSpPr/>
          <p:nvPr/>
        </p:nvSpPr>
        <p:spPr>
          <a:xfrm>
            <a:off x="2438400" y="2145268"/>
            <a:ext cx="4769575" cy="369332"/>
          </a:xfrm>
          <a:prstGeom prst="rect">
            <a:avLst/>
          </a:prstGeom>
        </p:spPr>
        <p:txBody>
          <a:bodyPr wrap="none">
            <a:spAutoFit/>
          </a:bodyPr>
          <a:lstStyle/>
          <a:p>
            <a:pPr algn="ctr"/>
            <a:r>
              <a:rPr lang="en-US" b="1" dirty="0">
                <a:latin typeface="Times New Roman" pitchFamily="18" charset="0"/>
                <a:cs typeface="Times New Roman" pitchFamily="18" charset="0"/>
              </a:rPr>
              <a:t>Table I. List of Process used in the Experiment</a:t>
            </a:r>
          </a:p>
        </p:txBody>
      </p:sp>
    </p:spTree>
    <p:extLst>
      <p:ext uri="{BB962C8B-B14F-4D97-AF65-F5344CB8AC3E}">
        <p14:creationId xmlns:p14="http://schemas.microsoft.com/office/powerpoint/2010/main" val="2504961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itchFamily="18" charset="0"/>
              </a:rPr>
              <a:t>Experiment-2</a:t>
            </a:r>
            <a:endParaRPr lang="en-US" dirty="0"/>
          </a:p>
        </p:txBody>
      </p:sp>
      <p:sp>
        <p:nvSpPr>
          <p:cNvPr id="4" name="Slide Number Placeholder 3"/>
          <p:cNvSpPr>
            <a:spLocks noGrp="1"/>
          </p:cNvSpPr>
          <p:nvPr>
            <p:ph type="sldNum" sz="quarter" idx="12"/>
          </p:nvPr>
        </p:nvSpPr>
        <p:spPr/>
        <p:txBody>
          <a:bodyPr/>
          <a:lstStyle/>
          <a:p>
            <a:fld id="{1CE12D2B-AB60-4C44-ABD4-DDC7531C4A81}" type="slidenum">
              <a:rPr lang="en-US" smtClean="0"/>
              <a:t>47</a:t>
            </a:fld>
            <a:endParaRPr lang="en-US"/>
          </a:p>
        </p:txBody>
      </p:sp>
      <p:sp>
        <p:nvSpPr>
          <p:cNvPr id="6" name="Rectangle 5"/>
          <p:cNvSpPr/>
          <p:nvPr/>
        </p:nvSpPr>
        <p:spPr>
          <a:xfrm>
            <a:off x="762000" y="6172200"/>
            <a:ext cx="5353517" cy="461665"/>
          </a:xfrm>
          <a:prstGeom prst="rect">
            <a:avLst/>
          </a:prstGeom>
        </p:spPr>
        <p:txBody>
          <a:bodyPr wrap="none">
            <a:spAutoFit/>
          </a:bodyPr>
          <a:lstStyle/>
          <a:p>
            <a:r>
              <a:rPr lang="en-US" sz="2400" dirty="0">
                <a:latin typeface="Times New Roman" pitchFamily="18" charset="0"/>
                <a:cs typeface="Times New Roman" pitchFamily="18" charset="0"/>
              </a:rPr>
              <a:t>OE: WordNet (Miller, 1995), version 1.7. </a:t>
            </a:r>
          </a:p>
        </p:txBody>
      </p:sp>
      <p:pic>
        <p:nvPicPr>
          <p:cNvPr id="3" name="Picture 2"/>
          <p:cNvPicPr>
            <a:picLocks noChangeAspect="1"/>
          </p:cNvPicPr>
          <p:nvPr/>
        </p:nvPicPr>
        <p:blipFill>
          <a:blip r:embed="rId2"/>
          <a:stretch>
            <a:fillRect/>
          </a:stretch>
        </p:blipFill>
        <p:spPr>
          <a:xfrm>
            <a:off x="1943864" y="1981200"/>
            <a:ext cx="5371336" cy="4572000"/>
          </a:xfrm>
          <a:prstGeom prst="rect">
            <a:avLst/>
          </a:prstGeom>
        </p:spPr>
      </p:pic>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sp>
        <p:nvSpPr>
          <p:cNvPr id="8" name="Rectangle 7"/>
          <p:cNvSpPr/>
          <p:nvPr/>
        </p:nvSpPr>
        <p:spPr>
          <a:xfrm>
            <a:off x="2217372" y="1524000"/>
            <a:ext cx="4831772" cy="369332"/>
          </a:xfrm>
          <a:prstGeom prst="rect">
            <a:avLst/>
          </a:prstGeom>
        </p:spPr>
        <p:txBody>
          <a:bodyPr wrap="none">
            <a:spAutoFit/>
          </a:bodyPr>
          <a:lstStyle/>
          <a:p>
            <a:pPr algn="ctr"/>
            <a:r>
              <a:rPr lang="en-US" b="1" dirty="0">
                <a:latin typeface="Times New Roman" pitchFamily="18" charset="0"/>
                <a:cs typeface="Times New Roman" pitchFamily="18" charset="0"/>
              </a:rPr>
              <a:t>Table II. Readable Reference texts in each LTX</a:t>
            </a:r>
          </a:p>
        </p:txBody>
      </p:sp>
    </p:spTree>
    <p:extLst>
      <p:ext uri="{BB962C8B-B14F-4D97-AF65-F5344CB8AC3E}">
        <p14:creationId xmlns:p14="http://schemas.microsoft.com/office/powerpoint/2010/main" val="2208055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3429000" cy="990600"/>
          </a:xfrm>
        </p:spPr>
        <p:txBody>
          <a:bodyPr>
            <a:normAutofit/>
          </a:bodyPr>
          <a:lstStyle/>
          <a:p>
            <a:r>
              <a:rPr lang="en-US" dirty="0">
                <a:latin typeface="Times New Roman" panose="02020603050405020304" pitchFamily="18" charset="0"/>
                <a:cs typeface="Times New Roman" pitchFamily="18" charset="0"/>
              </a:rPr>
              <a:t>Results</a:t>
            </a:r>
          </a:p>
        </p:txBody>
      </p:sp>
      <p:sp>
        <p:nvSpPr>
          <p:cNvPr id="3" name="Content Placeholder 2"/>
          <p:cNvSpPr>
            <a:spLocks noGrp="1"/>
          </p:cNvSpPr>
          <p:nvPr>
            <p:ph idx="1"/>
          </p:nvPr>
        </p:nvSpPr>
        <p:spPr>
          <a:xfrm>
            <a:off x="0" y="1600200"/>
            <a:ext cx="3581400" cy="381000"/>
          </a:xfrm>
        </p:spPr>
        <p:txBody>
          <a:bodyPr>
            <a:noAutofit/>
          </a:bodyPr>
          <a:lstStyle/>
          <a:p>
            <a:pPr algn="just">
              <a:buClr>
                <a:srgbClr val="002060"/>
              </a:buClr>
            </a:pPr>
            <a:r>
              <a:rPr lang="en-US" sz="2000" dirty="0">
                <a:solidFill>
                  <a:srgbClr val="FF0000"/>
                </a:solidFill>
                <a:latin typeface="Times New Roman" panose="02020603050405020304" pitchFamily="18" charset="0"/>
                <a:cs typeface="Times New Roman" panose="02020603050405020304" pitchFamily="18" charset="0"/>
              </a:rPr>
              <a:t>Knowledge Induction Process</a:t>
            </a:r>
          </a:p>
        </p:txBody>
      </p:sp>
      <p:sp>
        <p:nvSpPr>
          <p:cNvPr id="5" name="Slide Number Placeholder 4"/>
          <p:cNvSpPr>
            <a:spLocks noGrp="1"/>
          </p:cNvSpPr>
          <p:nvPr>
            <p:ph type="sldNum" sz="quarter" idx="12"/>
          </p:nvPr>
        </p:nvSpPr>
        <p:spPr/>
        <p:txBody>
          <a:bodyPr/>
          <a:lstStyle/>
          <a:p>
            <a:fld id="{1CE12D2B-AB60-4C44-ABD4-DDC7531C4A81}" type="slidenum">
              <a:rPr lang="en-US" smtClean="0"/>
              <a:t>48</a:t>
            </a:fld>
            <a:endParaRPr lang="en-US"/>
          </a:p>
        </p:txBody>
      </p:sp>
      <p:pic>
        <p:nvPicPr>
          <p:cNvPr id="4" name="Picture 3"/>
          <p:cNvPicPr>
            <a:picLocks noChangeAspect="1"/>
          </p:cNvPicPr>
          <p:nvPr/>
        </p:nvPicPr>
        <p:blipFill>
          <a:blip r:embed="rId2"/>
          <a:stretch>
            <a:fillRect/>
          </a:stretch>
        </p:blipFill>
        <p:spPr>
          <a:xfrm>
            <a:off x="3733800" y="533400"/>
            <a:ext cx="5257800" cy="6594658"/>
          </a:xfrm>
          <a:prstGeom prst="rect">
            <a:avLst/>
          </a:prstGeom>
        </p:spPr>
      </p:pic>
      <p:sp>
        <p:nvSpPr>
          <p:cNvPr id="6" name="Rectangle 5"/>
          <p:cNvSpPr/>
          <p:nvPr/>
        </p:nvSpPr>
        <p:spPr>
          <a:xfrm>
            <a:off x="152400" y="2167128"/>
            <a:ext cx="3505200" cy="2308324"/>
          </a:xfrm>
          <a:prstGeom prst="rect">
            <a:avLst/>
          </a:prstGeom>
        </p:spPr>
        <p:txBody>
          <a:bodyPr wrap="square">
            <a:spAutoFit/>
          </a:bodyPr>
          <a:lstStyle/>
          <a:p>
            <a:pPr algn="just">
              <a:buClr>
                <a:srgbClr val="002060"/>
              </a:buClr>
            </a:pPr>
            <a:r>
              <a:rPr lang="en-US" b="1" dirty="0">
                <a:latin typeface="Times New Roman" panose="02020603050405020304" pitchFamily="18" charset="0"/>
                <a:cs typeface="Times New Roman" panose="02020603050405020304" pitchFamily="18" charset="0"/>
              </a:rPr>
              <a:t>Table III. The average time needed to read the prose, the 8 references for each of the proses and finding the highest familiarity sentential relations connecting the prose concepts in each reference </a:t>
            </a:r>
            <a:r>
              <a:rPr lang="en-US" b="1" dirty="0">
                <a:solidFill>
                  <a:srgbClr val="FF0000"/>
                </a:solidFill>
                <a:latin typeface="Times New Roman" panose="02020603050405020304" pitchFamily="18" charset="0"/>
                <a:cs typeface="Times New Roman" panose="02020603050405020304" pitchFamily="18" charset="0"/>
              </a:rPr>
              <a:t>vs. </a:t>
            </a:r>
            <a:r>
              <a:rPr lang="en-US" b="1" dirty="0">
                <a:latin typeface="Times New Roman" panose="02020603050405020304" pitchFamily="18" charset="0"/>
                <a:cs typeface="Times New Roman" panose="02020603050405020304" pitchFamily="18" charset="0"/>
              </a:rPr>
              <a:t>human reading time.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592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Knowledge Graph Connectivity</a:t>
            </a:r>
          </a:p>
        </p:txBody>
      </p:sp>
      <p:sp>
        <p:nvSpPr>
          <p:cNvPr id="4" name="Slide Number Placeholder 3"/>
          <p:cNvSpPr>
            <a:spLocks noGrp="1"/>
          </p:cNvSpPr>
          <p:nvPr>
            <p:ph type="sldNum" sz="quarter" idx="12"/>
          </p:nvPr>
        </p:nvSpPr>
        <p:spPr/>
        <p:txBody>
          <a:bodyPr/>
          <a:lstStyle/>
          <a:p>
            <a:fld id="{1CE12D2B-AB60-4C44-ABD4-DDC7531C4A81}" type="slidenum">
              <a:rPr lang="en-US" smtClean="0"/>
              <a:t>49</a:t>
            </a:fld>
            <a:endParaRPr lang="en-US"/>
          </a:p>
        </p:txBody>
      </p:sp>
      <p:sp>
        <p:nvSpPr>
          <p:cNvPr id="6" name="Rectangle 5"/>
          <p:cNvSpPr/>
          <p:nvPr/>
        </p:nvSpPr>
        <p:spPr>
          <a:xfrm>
            <a:off x="152400" y="5385137"/>
            <a:ext cx="8829040" cy="1015663"/>
          </a:xfrm>
          <a:prstGeom prst="rect">
            <a:avLst/>
          </a:prstGeom>
        </p:spPr>
        <p:txBody>
          <a:bodyPr wrap="square">
            <a:spAutoFit/>
          </a:bodyPr>
          <a:lstStyle/>
          <a:p>
            <a:pPr marL="285750" indent="-28575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 knowledge graph </a:t>
            </a:r>
            <a:r>
              <a:rPr lang="en-US" sz="2000" i="1" dirty="0">
                <a:solidFill>
                  <a:srgbClr val="000000"/>
                </a:solidFill>
                <a:latin typeface="Times New Roman" panose="02020603050405020304" pitchFamily="18" charset="0"/>
                <a:ea typeface="Times New Roman" panose="02020603050405020304" pitchFamily="18" charset="0"/>
              </a:rPr>
              <a:t>G</a:t>
            </a:r>
            <a:r>
              <a:rPr lang="en-US" sz="2000" i="1" baseline="-25000" dirty="0">
                <a:solidFill>
                  <a:srgbClr val="000000"/>
                </a:solidFill>
                <a:latin typeface="Times New Roman" panose="02020603050405020304" pitchFamily="18" charset="0"/>
                <a:ea typeface="Times New Roman" panose="02020603050405020304" pitchFamily="18" charset="0"/>
              </a:rPr>
              <a:t>0 </a:t>
            </a:r>
            <a:r>
              <a:rPr lang="en-US" sz="2000" dirty="0">
                <a:solidFill>
                  <a:srgbClr val="000000"/>
                </a:solidFill>
                <a:latin typeface="Times New Roman" panose="02020603050405020304" pitchFamily="18" charset="0"/>
                <a:ea typeface="Times New Roman" panose="02020603050405020304" pitchFamily="18" charset="0"/>
              </a:rPr>
              <a:t>and</a:t>
            </a:r>
            <a:r>
              <a:rPr lang="en-US" sz="2000" i="1"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the Illuminated Knowledge Graph </a:t>
            </a:r>
            <a:r>
              <a:rPr lang="en-US" sz="2000" i="1" dirty="0" err="1">
                <a:solidFill>
                  <a:srgbClr val="000000"/>
                </a:solidFill>
                <a:latin typeface="Times New Roman" panose="02020603050405020304" pitchFamily="18" charset="0"/>
                <a:ea typeface="Times New Roman" panose="02020603050405020304" pitchFamily="18" charset="0"/>
              </a:rPr>
              <a:t>IKG</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after reading each reference text </a:t>
            </a:r>
            <a:r>
              <a:rPr lang="en-US" sz="2000" i="1" dirty="0" err="1">
                <a:solidFill>
                  <a:srgbClr val="000000"/>
                </a:solidFill>
                <a:latin typeface="Times New Roman" panose="02020603050405020304" pitchFamily="18" charset="0"/>
                <a:ea typeface="Times New Roman" panose="02020603050405020304" pitchFamily="18" charset="0"/>
              </a:rPr>
              <a:t>RTX</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t>
            </a:r>
          </a:p>
          <a:p>
            <a:pPr marL="285750" indent="-28575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y-axis: the number of connected concepts per each knowledge graph. </a:t>
            </a:r>
            <a:endParaRPr lang="en-US" sz="2000" dirty="0"/>
          </a:p>
        </p:txBody>
      </p:sp>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pic>
        <p:nvPicPr>
          <p:cNvPr id="3" name="Picture 2"/>
          <p:cNvPicPr>
            <a:picLocks noChangeAspect="1"/>
          </p:cNvPicPr>
          <p:nvPr/>
        </p:nvPicPr>
        <p:blipFill>
          <a:blip r:embed="rId4"/>
          <a:stretch>
            <a:fillRect/>
          </a:stretch>
        </p:blipFill>
        <p:spPr>
          <a:xfrm>
            <a:off x="2019301" y="1676400"/>
            <a:ext cx="5372099" cy="3200400"/>
          </a:xfrm>
          <a:prstGeom prst="rect">
            <a:avLst/>
          </a:prstGeom>
        </p:spPr>
      </p:pic>
      <p:sp>
        <p:nvSpPr>
          <p:cNvPr id="8" name="Rectangle 7"/>
          <p:cNvSpPr/>
          <p:nvPr/>
        </p:nvSpPr>
        <p:spPr>
          <a:xfrm>
            <a:off x="1772473" y="4919246"/>
            <a:ext cx="5865772" cy="338554"/>
          </a:xfrm>
          <a:prstGeom prst="rect">
            <a:avLst/>
          </a:prstGeom>
        </p:spPr>
        <p:txBody>
          <a:bodyPr wrap="none">
            <a:spAutoFit/>
          </a:bodyPr>
          <a:lstStyle/>
          <a:p>
            <a:pPr algn="ctr"/>
            <a:r>
              <a:rPr lang="en-US" sz="1600" b="1" dirty="0">
                <a:latin typeface="Times New Roman" pitchFamily="18" charset="0"/>
                <a:cs typeface="Times New Roman" pitchFamily="18" charset="0"/>
              </a:rPr>
              <a:t>Figure 5. Prose Concept Connectivity per the Knowledge graphs.</a:t>
            </a:r>
          </a:p>
        </p:txBody>
      </p:sp>
    </p:spTree>
    <p:extLst>
      <p:ext uri="{BB962C8B-B14F-4D97-AF65-F5344CB8AC3E}">
        <p14:creationId xmlns:p14="http://schemas.microsoft.com/office/powerpoint/2010/main" val="131428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Objective</a:t>
            </a:r>
          </a:p>
        </p:txBody>
      </p:sp>
      <p:sp>
        <p:nvSpPr>
          <p:cNvPr id="3" name="Content Placeholder 2"/>
          <p:cNvSpPr>
            <a:spLocks noGrp="1"/>
          </p:cNvSpPr>
          <p:nvPr>
            <p:ph idx="1"/>
          </p:nvPr>
        </p:nvSpPr>
        <p:spPr>
          <a:xfrm>
            <a:off x="457200" y="1600200"/>
            <a:ext cx="8229600" cy="1828800"/>
          </a:xfrm>
        </p:spPr>
        <p:txBody>
          <a:bodyPr/>
          <a:lstStyle/>
          <a:p>
            <a:pPr algn="just"/>
            <a:r>
              <a:rPr lang="en-US" dirty="0">
                <a:latin typeface="Times New Roman" panose="02020603050405020304" pitchFamily="18" charset="0"/>
                <a:cs typeface="Times New Roman" panose="02020603050405020304" pitchFamily="18" charset="0"/>
              </a:rPr>
              <a:t>Is it possible to develop a computer assistant comprehension engine which can help human comprehension with high quality and speed?</a:t>
            </a:r>
          </a:p>
        </p:txBody>
      </p:sp>
      <p:sp>
        <p:nvSpPr>
          <p:cNvPr id="4" name="Slide Number Placeholder 3"/>
          <p:cNvSpPr>
            <a:spLocks noGrp="1"/>
          </p:cNvSpPr>
          <p:nvPr>
            <p:ph type="sldNum" sz="quarter" idx="12"/>
          </p:nvPr>
        </p:nvSpPr>
        <p:spPr/>
        <p:txBody>
          <a:bodyPr/>
          <a:lstStyle/>
          <a:p>
            <a:fld id="{1CE12D2B-AB60-4C44-ABD4-DDC7531C4A81}" type="slidenum">
              <a:rPr lang="en-US" smtClean="0"/>
              <a:t>5</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
        <p:nvSpPr>
          <p:cNvPr id="7" name="Title 1"/>
          <p:cNvSpPr txBox="1">
            <a:spLocks/>
          </p:cNvSpPr>
          <p:nvPr/>
        </p:nvSpPr>
        <p:spPr>
          <a:xfrm>
            <a:off x="533400" y="35052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680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p:cNvPr>
          <p:cNvPicPr>
            <a:picLocks noChangeAspect="1"/>
          </p:cNvPicPr>
          <p:nvPr/>
        </p:nvPicPr>
        <p:blipFill>
          <a:blip r:embed="rId2"/>
          <a:stretch>
            <a:fillRect/>
          </a:stretch>
        </p:blipFill>
        <p:spPr>
          <a:xfrm>
            <a:off x="7852468" y="6019800"/>
            <a:ext cx="1062931" cy="753768"/>
          </a:xfrm>
          <a:prstGeom prst="rect">
            <a:avLst/>
          </a:prstGeom>
        </p:spPr>
      </p:pic>
      <p:sp>
        <p:nvSpPr>
          <p:cNvPr id="4" name="Slide Number Placeholder 3"/>
          <p:cNvSpPr>
            <a:spLocks noGrp="1"/>
          </p:cNvSpPr>
          <p:nvPr>
            <p:ph type="sldNum" sz="quarter" idx="12"/>
          </p:nvPr>
        </p:nvSpPr>
        <p:spPr/>
        <p:txBody>
          <a:bodyPr/>
          <a:lstStyle/>
          <a:p>
            <a:fld id="{1CE12D2B-AB60-4C44-ABD4-DDC7531C4A81}" type="slidenum">
              <a:rPr lang="en-US" smtClean="0"/>
              <a:t>50</a:t>
            </a:fld>
            <a:endParaRPr lang="en-US"/>
          </a:p>
        </p:txBody>
      </p:sp>
      <p:pic>
        <p:nvPicPr>
          <p:cNvPr id="5" name="Picture 4"/>
          <p:cNvPicPr>
            <a:picLocks noChangeAspect="1"/>
          </p:cNvPicPr>
          <p:nvPr/>
        </p:nvPicPr>
        <p:blipFill>
          <a:blip r:embed="rId3"/>
          <a:stretch>
            <a:fillRect/>
          </a:stretch>
        </p:blipFill>
        <p:spPr>
          <a:xfrm>
            <a:off x="1191267" y="1905000"/>
            <a:ext cx="6745438" cy="4572000"/>
          </a:xfrm>
          <a:prstGeom prst="rect">
            <a:avLst/>
          </a:prstGeom>
        </p:spPr>
      </p:pic>
      <p:sp>
        <p:nvSpPr>
          <p:cNvPr id="7" name="Rectangle 6"/>
          <p:cNvSpPr/>
          <p:nvPr/>
        </p:nvSpPr>
        <p:spPr>
          <a:xfrm>
            <a:off x="1475280" y="1066800"/>
            <a:ext cx="6432850" cy="646331"/>
          </a:xfrm>
          <a:prstGeom prst="rect">
            <a:avLst/>
          </a:prstGeom>
        </p:spPr>
        <p:txBody>
          <a:bodyPr wrap="none">
            <a:spAutoFit/>
          </a:bodyPr>
          <a:lstStyle/>
          <a:p>
            <a:pPr algn="ctr"/>
            <a:r>
              <a:rPr lang="en-US" b="1" dirty="0">
                <a:latin typeface="Times New Roman" pitchFamily="18" charset="0"/>
                <a:cs typeface="Times New Roman" pitchFamily="18" charset="0"/>
              </a:rPr>
              <a:t>Table IV. Total number of concepts and the sentential relations </a:t>
            </a:r>
          </a:p>
          <a:p>
            <a:pPr algn="ctr"/>
            <a:r>
              <a:rPr lang="en-US" b="1" dirty="0">
                <a:latin typeface="Times New Roman" pitchFamily="18" charset="0"/>
                <a:cs typeface="Times New Roman" pitchFamily="18" charset="0"/>
              </a:rPr>
              <a:t>in the knowledge graphs </a:t>
            </a:r>
          </a:p>
        </p:txBody>
      </p:sp>
    </p:spTree>
    <p:extLst>
      <p:ext uri="{BB962C8B-B14F-4D97-AF65-F5344CB8AC3E}">
        <p14:creationId xmlns:p14="http://schemas.microsoft.com/office/powerpoint/2010/main" val="416941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Information growth rate </a:t>
                </a:r>
                <a14:m>
                  <m:oMath xmlns:m="http://schemas.openxmlformats.org/officeDocument/2006/math">
                    <m:r>
                      <m:rPr>
                        <m:nor/>
                      </m:rPr>
                      <a:rPr lang="en-US">
                        <a:latin typeface="Times New Roman" panose="02020603050405020304" pitchFamily="18" charset="0"/>
                        <a:cs typeface="Times New Roman" panose="02020603050405020304" pitchFamily="18" charset="0"/>
                      </a:rPr>
                      <m:t>λ</m:t>
                    </m:r>
                  </m:oMath>
                </a14:m>
                <a:endParaRPr lang="en-US"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593" b="-117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CE12D2B-AB60-4C44-ABD4-DDC7531C4A81}" type="slidenum">
              <a:rPr lang="en-US" smtClean="0"/>
              <a:t>51</a:t>
            </a:fld>
            <a:endParaRPr lang="en-US"/>
          </a:p>
        </p:txBody>
      </p:sp>
      <p:sp>
        <p:nvSpPr>
          <p:cNvPr id="7" name="Rectangle 6"/>
          <p:cNvSpPr/>
          <p:nvPr/>
        </p:nvSpPr>
        <p:spPr>
          <a:xfrm>
            <a:off x="152400" y="5445204"/>
            <a:ext cx="8839200" cy="1015663"/>
          </a:xfrm>
          <a:prstGeom prst="rect">
            <a:avLst/>
          </a:prstGeom>
        </p:spPr>
        <p:txBody>
          <a:bodyPr wrap="square">
            <a:spAutoFit/>
          </a:bodyPr>
          <a:lstStyle/>
          <a:p>
            <a:pPr marL="342900" indent="-3429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 knowledge graph </a:t>
            </a:r>
            <a:r>
              <a:rPr lang="en-US" sz="2000" i="1" dirty="0">
                <a:solidFill>
                  <a:srgbClr val="000000"/>
                </a:solidFill>
                <a:latin typeface="Times New Roman" panose="02020603050405020304" pitchFamily="18" charset="0"/>
                <a:ea typeface="Times New Roman" panose="02020603050405020304" pitchFamily="18" charset="0"/>
              </a:rPr>
              <a:t>G</a:t>
            </a:r>
            <a:r>
              <a:rPr lang="en-US" sz="2000" i="1" baseline="-25000" dirty="0">
                <a:solidFill>
                  <a:srgbClr val="000000"/>
                </a:solidFill>
                <a:latin typeface="Times New Roman" panose="02020603050405020304" pitchFamily="18" charset="0"/>
                <a:ea typeface="Times New Roman" panose="02020603050405020304" pitchFamily="18" charset="0"/>
              </a:rPr>
              <a:t>0 </a:t>
            </a:r>
            <a:r>
              <a:rPr lang="en-US" sz="2000" dirty="0">
                <a:solidFill>
                  <a:srgbClr val="000000"/>
                </a:solidFill>
                <a:latin typeface="Times New Roman" panose="02020603050405020304" pitchFamily="18" charset="0"/>
                <a:ea typeface="Times New Roman" panose="02020603050405020304" pitchFamily="18" charset="0"/>
              </a:rPr>
              <a:t>and</a:t>
            </a:r>
            <a:r>
              <a:rPr lang="en-US" sz="2000" i="1"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the Illuminated Knowledge Graph </a:t>
            </a:r>
            <a:r>
              <a:rPr lang="en-US" sz="2000" i="1" dirty="0" err="1">
                <a:solidFill>
                  <a:srgbClr val="000000"/>
                </a:solidFill>
                <a:latin typeface="Times New Roman" panose="02020603050405020304" pitchFamily="18" charset="0"/>
                <a:ea typeface="Times New Roman" panose="02020603050405020304" pitchFamily="18" charset="0"/>
              </a:rPr>
              <a:t>IKG</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after reading each reference text </a:t>
            </a:r>
            <a:r>
              <a:rPr lang="en-US" sz="2000" i="1" dirty="0" err="1">
                <a:solidFill>
                  <a:srgbClr val="000000"/>
                </a:solidFill>
                <a:latin typeface="Times New Roman" panose="02020603050405020304" pitchFamily="18" charset="0"/>
                <a:ea typeface="Times New Roman" panose="02020603050405020304" pitchFamily="18" charset="0"/>
              </a:rPr>
              <a:t>RTX</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t>
            </a:r>
          </a:p>
          <a:p>
            <a:pPr marL="342900" indent="-3429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y-axis: the growth rate λ</a:t>
            </a:r>
            <a:endParaRPr lang="en-US" sz="2000" dirty="0"/>
          </a:p>
        </p:txBody>
      </p:sp>
      <p:pic>
        <p:nvPicPr>
          <p:cNvPr id="8" name="Picture 7">
            <a:extLst/>
          </p:cNvPr>
          <p:cNvPicPr>
            <a:picLocks noChangeAspect="1"/>
          </p:cNvPicPr>
          <p:nvPr/>
        </p:nvPicPr>
        <p:blipFill>
          <a:blip r:embed="rId3"/>
          <a:stretch>
            <a:fillRect/>
          </a:stretch>
        </p:blipFill>
        <p:spPr>
          <a:xfrm>
            <a:off x="7852468" y="6019800"/>
            <a:ext cx="1062931" cy="753768"/>
          </a:xfrm>
          <a:prstGeom prst="rect">
            <a:avLst/>
          </a:prstGeom>
        </p:spPr>
      </p:pic>
      <p:pic>
        <p:nvPicPr>
          <p:cNvPr id="9" name="Picture 8"/>
          <p:cNvPicPr>
            <a:picLocks noChangeAspect="1"/>
          </p:cNvPicPr>
          <p:nvPr/>
        </p:nvPicPr>
        <p:blipFill>
          <a:blip r:embed="rId4"/>
          <a:stretch>
            <a:fillRect/>
          </a:stretch>
        </p:blipFill>
        <p:spPr>
          <a:xfrm>
            <a:off x="2019301" y="1676400"/>
            <a:ext cx="5369441" cy="32004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861445" y="4919246"/>
                <a:ext cx="5687840" cy="338554"/>
              </a:xfrm>
              <a:prstGeom prst="rect">
                <a:avLst/>
              </a:prstGeom>
            </p:spPr>
            <p:txBody>
              <a:bodyPr wrap="none">
                <a:spAutoFit/>
              </a:bodyPr>
              <a:lstStyle/>
              <a:p>
                <a:pPr algn="ctr"/>
                <a:r>
                  <a:rPr lang="en-US" sz="1600" b="1" dirty="0">
                    <a:latin typeface="Times New Roman" pitchFamily="18" charset="0"/>
                    <a:cs typeface="Times New Roman" pitchFamily="18" charset="0"/>
                  </a:rPr>
                  <a:t>Figure 6. Information growth rate </a:t>
                </a:r>
                <a14:m>
                  <m:oMath xmlns:m="http://schemas.openxmlformats.org/officeDocument/2006/math">
                    <m:r>
                      <m:rPr>
                        <m:nor/>
                      </m:rPr>
                      <a:rPr lang="en-US" sz="1600" b="1">
                        <a:latin typeface="Times New Roman" panose="02020603050405020304" pitchFamily="18" charset="0"/>
                        <a:cs typeface="Times New Roman" panose="02020603050405020304" pitchFamily="18" charset="0"/>
                      </a:rPr>
                      <m:t>λ</m:t>
                    </m:r>
                  </m:oMath>
                </a14:m>
                <a:r>
                  <a:rPr lang="en-US" sz="1600" b="1" dirty="0">
                    <a:latin typeface="Times New Roman" pitchFamily="18" charset="0"/>
                    <a:cs typeface="Times New Roman" pitchFamily="18" charset="0"/>
                  </a:rPr>
                  <a:t> per the knowledge graphs.</a:t>
                </a:r>
              </a:p>
            </p:txBody>
          </p:sp>
        </mc:Choice>
        <mc:Fallback xmlns="">
          <p:sp>
            <p:nvSpPr>
              <p:cNvPr id="10" name="Rectangle 9"/>
              <p:cNvSpPr>
                <a:spLocks noRot="1" noChangeAspect="1" noMove="1" noResize="1" noEditPoints="1" noAdjustHandles="1" noChangeArrowheads="1" noChangeShapeType="1" noTextEdit="1"/>
              </p:cNvSpPr>
              <p:nvPr/>
            </p:nvSpPr>
            <p:spPr>
              <a:xfrm>
                <a:off x="1861445" y="4919246"/>
                <a:ext cx="5687840" cy="338554"/>
              </a:xfrm>
              <a:prstGeom prst="rect">
                <a:avLst/>
              </a:prstGeom>
              <a:blipFill>
                <a:blip r:embed="rId5"/>
                <a:stretch>
                  <a:fillRect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2321137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Information overload rate </a:t>
                </a:r>
                <a14:m>
                  <m:oMath xmlns:m="http://schemas.openxmlformats.org/officeDocument/2006/math">
                    <m:r>
                      <m:rPr>
                        <m:sty m:val="p"/>
                      </m:rPr>
                      <a:rPr lang="en-US" b="0" i="0">
                        <a:latin typeface="Cambria Math" panose="02040503050406030204" pitchFamily="18" charset="0"/>
                        <a:cs typeface="Times New Roman" panose="02020603050405020304" pitchFamily="18" charset="0"/>
                      </a:rPr>
                      <m:t>γ</m:t>
                    </m:r>
                  </m:oMath>
                </a14:m>
                <a:r>
                  <a:rPr lang="en-US" dirty="0">
                    <a:latin typeface="Times New Roman" panose="02020603050405020304" pitchFamily="18" charset="0"/>
                    <a:cs typeface="Times New Roman" panose="02020603050405020304" pitchFamily="18" charset="0"/>
                  </a:rPr>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593" b="-117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CE12D2B-AB60-4C44-ABD4-DDC7531C4A81}" type="slidenum">
              <a:rPr lang="en-US" smtClean="0"/>
              <a:t>52</a:t>
            </a:fld>
            <a:endParaRPr lang="en-US"/>
          </a:p>
        </p:txBody>
      </p:sp>
      <p:sp>
        <p:nvSpPr>
          <p:cNvPr id="6" name="Rectangle 5"/>
          <p:cNvSpPr/>
          <p:nvPr/>
        </p:nvSpPr>
        <p:spPr>
          <a:xfrm>
            <a:off x="152400" y="5445204"/>
            <a:ext cx="8610600" cy="1015663"/>
          </a:xfrm>
          <a:prstGeom prst="rect">
            <a:avLst/>
          </a:prstGeom>
        </p:spPr>
        <p:txBody>
          <a:bodyPr wrap="square">
            <a:spAutoFit/>
          </a:bodyPr>
          <a:lstStyle/>
          <a:p>
            <a:pPr marL="342900" indent="-3429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 knowledge graph </a:t>
            </a:r>
            <a:r>
              <a:rPr lang="en-US" sz="2000" i="1" dirty="0">
                <a:solidFill>
                  <a:srgbClr val="000000"/>
                </a:solidFill>
                <a:latin typeface="Times New Roman" panose="02020603050405020304" pitchFamily="18" charset="0"/>
                <a:ea typeface="Times New Roman" panose="02020603050405020304" pitchFamily="18" charset="0"/>
              </a:rPr>
              <a:t>G</a:t>
            </a:r>
            <a:r>
              <a:rPr lang="en-US" sz="2000" i="1" baseline="-25000" dirty="0">
                <a:solidFill>
                  <a:srgbClr val="000000"/>
                </a:solidFill>
                <a:latin typeface="Times New Roman" panose="02020603050405020304" pitchFamily="18" charset="0"/>
                <a:ea typeface="Times New Roman" panose="02020603050405020304" pitchFamily="18" charset="0"/>
              </a:rPr>
              <a:t>0 </a:t>
            </a:r>
            <a:r>
              <a:rPr lang="en-US" sz="2000" dirty="0">
                <a:solidFill>
                  <a:srgbClr val="000000"/>
                </a:solidFill>
                <a:latin typeface="Times New Roman" panose="02020603050405020304" pitchFamily="18" charset="0"/>
                <a:ea typeface="Times New Roman" panose="02020603050405020304" pitchFamily="18" charset="0"/>
              </a:rPr>
              <a:t>and</a:t>
            </a:r>
            <a:r>
              <a:rPr lang="en-US" sz="2000" i="1"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the Illuminated Knowledge Graph </a:t>
            </a:r>
            <a:r>
              <a:rPr lang="en-US" sz="2000" i="1" dirty="0" err="1">
                <a:solidFill>
                  <a:srgbClr val="000000"/>
                </a:solidFill>
                <a:latin typeface="Times New Roman" panose="02020603050405020304" pitchFamily="18" charset="0"/>
                <a:ea typeface="Times New Roman" panose="02020603050405020304" pitchFamily="18" charset="0"/>
              </a:rPr>
              <a:t>IKG</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after reading each reference text </a:t>
            </a:r>
            <a:r>
              <a:rPr lang="en-US" sz="2000" i="1" dirty="0" err="1">
                <a:solidFill>
                  <a:srgbClr val="000000"/>
                </a:solidFill>
                <a:latin typeface="Times New Roman" panose="02020603050405020304" pitchFamily="18" charset="0"/>
                <a:ea typeface="Times New Roman" panose="02020603050405020304" pitchFamily="18" charset="0"/>
              </a:rPr>
              <a:t>RTX</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t>
            </a:r>
          </a:p>
          <a:p>
            <a:pPr marL="342900" indent="-3429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y-axis: the overload rate γ</a:t>
            </a:r>
            <a:endParaRPr lang="en-US" sz="2000" dirty="0"/>
          </a:p>
        </p:txBody>
      </p:sp>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pic>
        <p:nvPicPr>
          <p:cNvPr id="3" name="Picture 2"/>
          <p:cNvPicPr>
            <a:picLocks noChangeAspect="1"/>
          </p:cNvPicPr>
          <p:nvPr/>
        </p:nvPicPr>
        <p:blipFill>
          <a:blip r:embed="rId4"/>
          <a:stretch>
            <a:fillRect/>
          </a:stretch>
        </p:blipFill>
        <p:spPr>
          <a:xfrm>
            <a:off x="2032395" y="1676400"/>
            <a:ext cx="5359005" cy="32004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783443" y="4919246"/>
                <a:ext cx="5843844" cy="338554"/>
              </a:xfrm>
              <a:prstGeom prst="rect">
                <a:avLst/>
              </a:prstGeom>
            </p:spPr>
            <p:txBody>
              <a:bodyPr wrap="none">
                <a:spAutoFit/>
              </a:bodyPr>
              <a:lstStyle/>
              <a:p>
                <a:pPr algn="ctr"/>
                <a:r>
                  <a:rPr lang="en-US" sz="1600" b="1" dirty="0">
                    <a:latin typeface="Times New Roman" pitchFamily="18" charset="0"/>
                    <a:cs typeface="Times New Roman" pitchFamily="18" charset="0"/>
                  </a:rPr>
                  <a:t>Figure 7. Information overload rate </a:t>
                </a:r>
                <a14:m>
                  <m:oMath xmlns:m="http://schemas.openxmlformats.org/officeDocument/2006/math">
                    <m:r>
                      <a:rPr lang="en-US" sz="1600" b="1" i="1">
                        <a:latin typeface="Cambria Math" panose="02040503050406030204" pitchFamily="18" charset="0"/>
                        <a:cs typeface="Times New Roman" panose="02020603050405020304" pitchFamily="18" charset="0"/>
                      </a:rPr>
                      <m:t>𝛄</m:t>
                    </m:r>
                  </m:oMath>
                </a14:m>
                <a:r>
                  <a:rPr lang="en-US" sz="1600" b="1" dirty="0">
                    <a:latin typeface="Times New Roman" panose="02020603050405020304" pitchFamily="18" charset="0"/>
                    <a:cs typeface="Times New Roman" panose="02020603050405020304" pitchFamily="18" charset="0"/>
                  </a:rPr>
                  <a:t> per the knowledge graphs.</a:t>
                </a:r>
              </a:p>
            </p:txBody>
          </p:sp>
        </mc:Choice>
        <mc:Fallback xmlns="">
          <p:sp>
            <p:nvSpPr>
              <p:cNvPr id="8" name="Rectangle 7"/>
              <p:cNvSpPr>
                <a:spLocks noRot="1" noChangeAspect="1" noMove="1" noResize="1" noEditPoints="1" noAdjustHandles="1" noChangeArrowheads="1" noChangeShapeType="1" noTextEdit="1"/>
              </p:cNvSpPr>
              <p:nvPr/>
            </p:nvSpPr>
            <p:spPr>
              <a:xfrm>
                <a:off x="1783443" y="4919246"/>
                <a:ext cx="5843844" cy="338554"/>
              </a:xfrm>
              <a:prstGeom prst="rect">
                <a:avLst/>
              </a:prstGeom>
              <a:blipFill>
                <a:blip r:embed="rId5"/>
                <a:stretch>
                  <a:fillRect l="-104"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1731741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Entropy δ</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53</a:t>
            </a:fld>
            <a:endParaRPr lang="en-US"/>
          </a:p>
        </p:txBody>
      </p:sp>
      <p:sp>
        <p:nvSpPr>
          <p:cNvPr id="6" name="Rectangle 5"/>
          <p:cNvSpPr/>
          <p:nvPr/>
        </p:nvSpPr>
        <p:spPr>
          <a:xfrm>
            <a:off x="152400" y="5445204"/>
            <a:ext cx="8610600" cy="1015663"/>
          </a:xfrm>
          <a:prstGeom prst="rect">
            <a:avLst/>
          </a:prstGeom>
        </p:spPr>
        <p:txBody>
          <a:bodyPr wrap="square">
            <a:spAutoFit/>
          </a:bodyPr>
          <a:lstStyle/>
          <a:p>
            <a:pPr marL="342900" indent="-3429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 knowledge graph </a:t>
            </a:r>
            <a:r>
              <a:rPr lang="en-US" sz="2000" i="1" dirty="0">
                <a:solidFill>
                  <a:srgbClr val="000000"/>
                </a:solidFill>
                <a:latin typeface="Times New Roman" panose="02020603050405020304" pitchFamily="18" charset="0"/>
                <a:ea typeface="Times New Roman" panose="02020603050405020304" pitchFamily="18" charset="0"/>
              </a:rPr>
              <a:t>G</a:t>
            </a:r>
            <a:r>
              <a:rPr lang="en-US" sz="2000" i="1" baseline="-25000" dirty="0">
                <a:solidFill>
                  <a:srgbClr val="000000"/>
                </a:solidFill>
                <a:latin typeface="Times New Roman" panose="02020603050405020304" pitchFamily="18" charset="0"/>
                <a:ea typeface="Times New Roman" panose="02020603050405020304" pitchFamily="18" charset="0"/>
              </a:rPr>
              <a:t>0 </a:t>
            </a:r>
            <a:r>
              <a:rPr lang="en-US" sz="2000" dirty="0">
                <a:solidFill>
                  <a:srgbClr val="000000"/>
                </a:solidFill>
                <a:latin typeface="Times New Roman" panose="02020603050405020304" pitchFamily="18" charset="0"/>
                <a:ea typeface="Times New Roman" panose="02020603050405020304" pitchFamily="18" charset="0"/>
              </a:rPr>
              <a:t>and</a:t>
            </a:r>
            <a:r>
              <a:rPr lang="en-US" sz="2000" i="1"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the Illuminated Knowledge Graph </a:t>
            </a:r>
            <a:r>
              <a:rPr lang="en-US" sz="2000" i="1" dirty="0" err="1">
                <a:solidFill>
                  <a:srgbClr val="000000"/>
                </a:solidFill>
                <a:latin typeface="Times New Roman" panose="02020603050405020304" pitchFamily="18" charset="0"/>
                <a:ea typeface="Times New Roman" panose="02020603050405020304" pitchFamily="18" charset="0"/>
              </a:rPr>
              <a:t>IKG</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after reading each reference text </a:t>
            </a:r>
            <a:r>
              <a:rPr lang="en-US" sz="2000" i="1" dirty="0" err="1">
                <a:solidFill>
                  <a:srgbClr val="000000"/>
                </a:solidFill>
                <a:latin typeface="Times New Roman" panose="02020603050405020304" pitchFamily="18" charset="0"/>
                <a:ea typeface="Times New Roman" panose="02020603050405020304" pitchFamily="18" charset="0"/>
              </a:rPr>
              <a:t>RTX</a:t>
            </a:r>
            <a:r>
              <a:rPr lang="en-US" sz="2000" i="1" baseline="-25000" dirty="0" err="1">
                <a:solidFill>
                  <a:srgbClr val="000000"/>
                </a:solidFill>
                <a:latin typeface="Times New Roman" panose="02020603050405020304" pitchFamily="18" charset="0"/>
                <a:ea typeface="Times New Roman" panose="02020603050405020304" pitchFamily="18" charset="0"/>
              </a:rPr>
              <a:t>i</a:t>
            </a:r>
            <a:endParaRPr lang="en-US" sz="2000" dirty="0">
              <a:solidFill>
                <a:srgbClr val="000000"/>
              </a:solidFill>
              <a:latin typeface="Times New Roman" panose="02020603050405020304" pitchFamily="18" charset="0"/>
              <a:ea typeface="Times New Roman" panose="02020603050405020304" pitchFamily="18" charset="0"/>
            </a:endParaRPr>
          </a:p>
          <a:p>
            <a:pPr marL="342900" indent="-3429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y-axis: the entropy </a:t>
            </a:r>
            <a:r>
              <a:rPr lang="en-US" sz="2000" i="1" dirty="0">
                <a:solidFill>
                  <a:srgbClr val="000000"/>
                </a:solidFill>
                <a:latin typeface="Times New Roman" panose="02020603050405020304" pitchFamily="18" charset="0"/>
                <a:ea typeface="Times New Roman" panose="02020603050405020304" pitchFamily="18" charset="0"/>
              </a:rPr>
              <a:t>δ</a:t>
            </a:r>
            <a:endParaRPr lang="en-US" sz="2000" dirty="0"/>
          </a:p>
        </p:txBody>
      </p:sp>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pic>
        <p:nvPicPr>
          <p:cNvPr id="3" name="Picture 2"/>
          <p:cNvPicPr>
            <a:picLocks noChangeAspect="1"/>
          </p:cNvPicPr>
          <p:nvPr/>
        </p:nvPicPr>
        <p:blipFill>
          <a:blip r:embed="rId4"/>
          <a:stretch>
            <a:fillRect/>
          </a:stretch>
        </p:blipFill>
        <p:spPr>
          <a:xfrm>
            <a:off x="2057400" y="1676400"/>
            <a:ext cx="5376672" cy="3214096"/>
          </a:xfrm>
          <a:prstGeom prst="rect">
            <a:avLst/>
          </a:prstGeom>
        </p:spPr>
      </p:pic>
      <p:sp>
        <p:nvSpPr>
          <p:cNvPr id="8" name="Rectangle 7"/>
          <p:cNvSpPr/>
          <p:nvPr/>
        </p:nvSpPr>
        <p:spPr>
          <a:xfrm>
            <a:off x="2573178" y="4919246"/>
            <a:ext cx="4264373" cy="338554"/>
          </a:xfrm>
          <a:prstGeom prst="rect">
            <a:avLst/>
          </a:prstGeom>
        </p:spPr>
        <p:txBody>
          <a:bodyPr wrap="none">
            <a:spAutoFit/>
          </a:bodyPr>
          <a:lstStyle/>
          <a:p>
            <a:pPr algn="ctr"/>
            <a:r>
              <a:rPr lang="en-US" sz="1600" b="1" dirty="0">
                <a:latin typeface="Times New Roman" pitchFamily="18" charset="0"/>
                <a:cs typeface="Times New Roman" pitchFamily="18" charset="0"/>
              </a:rPr>
              <a:t>Figure 8. Entropy δ</a:t>
            </a:r>
            <a:r>
              <a:rPr lang="en-US" sz="1600" b="1" i="1" dirty="0">
                <a:latin typeface="Times New Roman" panose="02020603050405020304" pitchFamily="18" charset="0"/>
                <a:cs typeface="Times New Roman" panose="02020603050405020304" pitchFamily="18" charset="0"/>
              </a:rPr>
              <a:t> </a:t>
            </a:r>
            <a:r>
              <a:rPr lang="en-US" sz="1600" b="1" dirty="0">
                <a:latin typeface="Times New Roman" pitchFamily="18" charset="0"/>
                <a:cs typeface="Times New Roman" pitchFamily="18" charset="0"/>
              </a:rPr>
              <a:t>per the knowledge graphs.</a:t>
            </a:r>
          </a:p>
        </p:txBody>
      </p:sp>
    </p:spTree>
    <p:extLst>
      <p:ext uri="{BB962C8B-B14F-4D97-AF65-F5344CB8AC3E}">
        <p14:creationId xmlns:p14="http://schemas.microsoft.com/office/powerpoint/2010/main" val="1338620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54</a:t>
            </a:fld>
            <a:endParaRPr lang="en-US"/>
          </a:p>
        </p:txBody>
      </p:sp>
      <p:pic>
        <p:nvPicPr>
          <p:cNvPr id="6" name="Picture 5">
            <a:extLst/>
          </p:cNvPr>
          <p:cNvPicPr>
            <a:picLocks noChangeAspect="1"/>
          </p:cNvPicPr>
          <p:nvPr/>
        </p:nvPicPr>
        <p:blipFill>
          <a:blip r:embed="rId2"/>
          <a:stretch>
            <a:fillRect/>
          </a:stretch>
        </p:blipFill>
        <p:spPr>
          <a:xfrm>
            <a:off x="7852468" y="6019800"/>
            <a:ext cx="1062931" cy="753768"/>
          </a:xfrm>
          <a:prstGeom prst="rect">
            <a:avLst/>
          </a:prstGeom>
        </p:spPr>
      </p:pic>
      <p:pic>
        <p:nvPicPr>
          <p:cNvPr id="7" name="Picture 6"/>
          <p:cNvPicPr>
            <a:picLocks noChangeAspect="1"/>
          </p:cNvPicPr>
          <p:nvPr/>
        </p:nvPicPr>
        <p:blipFill>
          <a:blip r:embed="rId3"/>
          <a:stretch>
            <a:fillRect/>
          </a:stretch>
        </p:blipFill>
        <p:spPr>
          <a:xfrm>
            <a:off x="152400" y="1143000"/>
            <a:ext cx="8774001" cy="3733800"/>
          </a:xfrm>
          <a:prstGeom prst="rect">
            <a:avLst/>
          </a:prstGeom>
        </p:spPr>
      </p:pic>
      <p:sp>
        <p:nvSpPr>
          <p:cNvPr id="8" name="TextBox 7"/>
          <p:cNvSpPr txBox="1"/>
          <p:nvPr/>
        </p:nvSpPr>
        <p:spPr>
          <a:xfrm>
            <a:off x="685800" y="4951452"/>
            <a:ext cx="167640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 LTX1</a:t>
            </a:r>
          </a:p>
        </p:txBody>
      </p:sp>
      <p:sp>
        <p:nvSpPr>
          <p:cNvPr id="9" name="TextBox 8"/>
          <p:cNvSpPr txBox="1"/>
          <p:nvPr/>
        </p:nvSpPr>
        <p:spPr>
          <a:xfrm>
            <a:off x="3602925" y="4951452"/>
            <a:ext cx="167640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(b) LTX2</a:t>
            </a:r>
          </a:p>
        </p:txBody>
      </p:sp>
      <p:sp>
        <p:nvSpPr>
          <p:cNvPr id="10" name="TextBox 9"/>
          <p:cNvSpPr txBox="1"/>
          <p:nvPr/>
        </p:nvSpPr>
        <p:spPr>
          <a:xfrm>
            <a:off x="6553200" y="4911863"/>
            <a:ext cx="167640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 LTX3</a:t>
            </a:r>
          </a:p>
        </p:txBody>
      </p:sp>
      <p:sp>
        <p:nvSpPr>
          <p:cNvPr id="11" name="Rectangle 10"/>
          <p:cNvSpPr/>
          <p:nvPr/>
        </p:nvSpPr>
        <p:spPr>
          <a:xfrm>
            <a:off x="1796532" y="5376446"/>
            <a:ext cx="5975868" cy="338554"/>
          </a:xfrm>
          <a:prstGeom prst="rect">
            <a:avLst/>
          </a:prstGeom>
        </p:spPr>
        <p:txBody>
          <a:bodyPr wrap="none">
            <a:spAutoFit/>
          </a:bodyPr>
          <a:lstStyle/>
          <a:p>
            <a:pPr algn="ctr"/>
            <a:r>
              <a:rPr lang="en-US" sz="1600" b="1" dirty="0">
                <a:latin typeface="Times New Roman" pitchFamily="18" charset="0"/>
                <a:cs typeface="Times New Roman" pitchFamily="18" charset="0"/>
              </a:rPr>
              <a:t>Figure 9. Break down of the Entropy δ per the knowledge graphs.</a:t>
            </a:r>
          </a:p>
        </p:txBody>
      </p:sp>
    </p:spTree>
    <p:extLst>
      <p:ext uri="{BB962C8B-B14F-4D97-AF65-F5344CB8AC3E}">
        <p14:creationId xmlns:p14="http://schemas.microsoft.com/office/powerpoint/2010/main" val="1902668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Cluster Coefficient β </a:t>
            </a:r>
          </a:p>
        </p:txBody>
      </p:sp>
      <p:sp>
        <p:nvSpPr>
          <p:cNvPr id="4" name="Slide Number Placeholder 3"/>
          <p:cNvSpPr>
            <a:spLocks noGrp="1"/>
          </p:cNvSpPr>
          <p:nvPr>
            <p:ph type="sldNum" sz="quarter" idx="12"/>
          </p:nvPr>
        </p:nvSpPr>
        <p:spPr/>
        <p:txBody>
          <a:bodyPr/>
          <a:lstStyle/>
          <a:p>
            <a:fld id="{1CE12D2B-AB60-4C44-ABD4-DDC7531C4A81}" type="slidenum">
              <a:rPr lang="en-US" smtClean="0"/>
              <a:t>55</a:t>
            </a:fld>
            <a:endParaRPr lang="en-US"/>
          </a:p>
        </p:txBody>
      </p:sp>
      <p:sp>
        <p:nvSpPr>
          <p:cNvPr id="6" name="Rectangle 5"/>
          <p:cNvSpPr/>
          <p:nvPr/>
        </p:nvSpPr>
        <p:spPr>
          <a:xfrm>
            <a:off x="152400" y="5445204"/>
            <a:ext cx="8686800" cy="1015663"/>
          </a:xfrm>
          <a:prstGeom prst="rect">
            <a:avLst/>
          </a:prstGeom>
        </p:spPr>
        <p:txBody>
          <a:bodyPr wrap="square">
            <a:spAutoFit/>
          </a:bodyPr>
          <a:lstStyle/>
          <a:p>
            <a:pPr marL="457200" indent="-4572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 knowledge graph </a:t>
            </a:r>
            <a:r>
              <a:rPr lang="en-US" sz="2000" i="1" dirty="0">
                <a:solidFill>
                  <a:srgbClr val="000000"/>
                </a:solidFill>
                <a:latin typeface="Times New Roman" panose="02020603050405020304" pitchFamily="18" charset="0"/>
                <a:ea typeface="Times New Roman" panose="02020603050405020304" pitchFamily="18" charset="0"/>
              </a:rPr>
              <a:t>G</a:t>
            </a:r>
            <a:r>
              <a:rPr lang="en-US" sz="2000" i="1" baseline="-25000" dirty="0">
                <a:solidFill>
                  <a:srgbClr val="000000"/>
                </a:solidFill>
                <a:latin typeface="Times New Roman" panose="02020603050405020304" pitchFamily="18" charset="0"/>
                <a:ea typeface="Times New Roman" panose="02020603050405020304" pitchFamily="18" charset="0"/>
              </a:rPr>
              <a:t>0 </a:t>
            </a:r>
            <a:r>
              <a:rPr lang="en-US" sz="2000" dirty="0">
                <a:solidFill>
                  <a:srgbClr val="000000"/>
                </a:solidFill>
                <a:latin typeface="Times New Roman" panose="02020603050405020304" pitchFamily="18" charset="0"/>
                <a:ea typeface="Times New Roman" panose="02020603050405020304" pitchFamily="18" charset="0"/>
              </a:rPr>
              <a:t>and</a:t>
            </a:r>
            <a:r>
              <a:rPr lang="en-US" sz="2000" i="1"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the Illuminated Knowledge Graph </a:t>
            </a:r>
            <a:r>
              <a:rPr lang="en-US" sz="2000" i="1" dirty="0" err="1">
                <a:solidFill>
                  <a:srgbClr val="000000"/>
                </a:solidFill>
                <a:latin typeface="Times New Roman" panose="02020603050405020304" pitchFamily="18" charset="0"/>
                <a:ea typeface="Times New Roman" panose="02020603050405020304" pitchFamily="18" charset="0"/>
              </a:rPr>
              <a:t>IKG</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after reading each reference text </a:t>
            </a:r>
            <a:r>
              <a:rPr lang="en-US" sz="2000" i="1" dirty="0" err="1">
                <a:solidFill>
                  <a:srgbClr val="000000"/>
                </a:solidFill>
                <a:latin typeface="Times New Roman" panose="02020603050405020304" pitchFamily="18" charset="0"/>
                <a:ea typeface="Times New Roman" panose="02020603050405020304" pitchFamily="18" charset="0"/>
              </a:rPr>
              <a:t>RTX</a:t>
            </a:r>
            <a:r>
              <a:rPr lang="en-US" sz="2000" i="1" baseline="-25000" dirty="0" err="1">
                <a:solidFill>
                  <a:srgbClr val="000000"/>
                </a:solidFill>
                <a:latin typeface="Times New Roman" panose="02020603050405020304" pitchFamily="18" charset="0"/>
                <a:ea typeface="Times New Roman" panose="02020603050405020304" pitchFamily="18" charset="0"/>
              </a:rPr>
              <a:t>i</a:t>
            </a:r>
            <a:endParaRPr lang="en-US" sz="2000" dirty="0">
              <a:solidFill>
                <a:srgbClr val="000000"/>
              </a:solidFill>
              <a:latin typeface="Times New Roman" panose="02020603050405020304" pitchFamily="18" charset="0"/>
              <a:ea typeface="Times New Roman" panose="02020603050405020304" pitchFamily="18" charset="0"/>
            </a:endParaRPr>
          </a:p>
          <a:p>
            <a:pPr marL="457200" indent="-457200">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y-axis: the clustering coefficient </a:t>
            </a:r>
            <a:r>
              <a:rPr lang="en-US" sz="2000" i="1" dirty="0">
                <a:solidFill>
                  <a:srgbClr val="000000"/>
                </a:solidFill>
                <a:latin typeface="Times New Roman" panose="02020603050405020304" pitchFamily="18" charset="0"/>
                <a:ea typeface="Times New Roman" panose="02020603050405020304" pitchFamily="18" charset="0"/>
              </a:rPr>
              <a:t>β</a:t>
            </a:r>
            <a:endParaRPr lang="en-US" sz="2000" dirty="0"/>
          </a:p>
        </p:txBody>
      </p:sp>
      <p:pic>
        <p:nvPicPr>
          <p:cNvPr id="7" name="Picture 6">
            <a:extLst/>
          </p:cNvPr>
          <p:cNvPicPr>
            <a:picLocks noChangeAspect="1"/>
          </p:cNvPicPr>
          <p:nvPr/>
        </p:nvPicPr>
        <p:blipFill>
          <a:blip r:embed="rId2"/>
          <a:stretch>
            <a:fillRect/>
          </a:stretch>
        </p:blipFill>
        <p:spPr>
          <a:xfrm>
            <a:off x="7852468" y="6019800"/>
            <a:ext cx="1062931" cy="753768"/>
          </a:xfrm>
          <a:prstGeom prst="rect">
            <a:avLst/>
          </a:prstGeom>
        </p:spPr>
      </p:pic>
      <p:pic>
        <p:nvPicPr>
          <p:cNvPr id="3" name="Picture 2"/>
          <p:cNvPicPr>
            <a:picLocks noChangeAspect="1"/>
          </p:cNvPicPr>
          <p:nvPr/>
        </p:nvPicPr>
        <p:blipFill>
          <a:blip r:embed="rId3"/>
          <a:stretch>
            <a:fillRect/>
          </a:stretch>
        </p:blipFill>
        <p:spPr>
          <a:xfrm>
            <a:off x="2133600" y="1676400"/>
            <a:ext cx="5376672" cy="3226003"/>
          </a:xfrm>
          <a:prstGeom prst="rect">
            <a:avLst/>
          </a:prstGeom>
        </p:spPr>
      </p:pic>
      <p:sp>
        <p:nvSpPr>
          <p:cNvPr id="8" name="Rectangle 7"/>
          <p:cNvSpPr/>
          <p:nvPr/>
        </p:nvSpPr>
        <p:spPr>
          <a:xfrm>
            <a:off x="2166084" y="4919246"/>
            <a:ext cx="5301516" cy="338554"/>
          </a:xfrm>
          <a:prstGeom prst="rect">
            <a:avLst/>
          </a:prstGeom>
        </p:spPr>
        <p:txBody>
          <a:bodyPr wrap="none">
            <a:spAutoFit/>
          </a:bodyPr>
          <a:lstStyle/>
          <a:p>
            <a:pPr algn="ctr"/>
            <a:r>
              <a:rPr lang="en-US" sz="1600" b="1" dirty="0">
                <a:latin typeface="Times New Roman" pitchFamily="18" charset="0"/>
                <a:cs typeface="Times New Roman" pitchFamily="18" charset="0"/>
              </a:rPr>
              <a:t>Figure 10. Cluster Coefficient β per the knowledge graphs.</a:t>
            </a:r>
          </a:p>
        </p:txBody>
      </p:sp>
    </p:spTree>
    <p:extLst>
      <p:ext uri="{BB962C8B-B14F-4D97-AF65-F5344CB8AC3E}">
        <p14:creationId xmlns:p14="http://schemas.microsoft.com/office/powerpoint/2010/main" val="3875875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Density </a:t>
            </a:r>
            <a:r>
              <a:rPr lang="el-GR" dirty="0">
                <a:latin typeface="Times New Roman" panose="02020603050405020304" pitchFamily="18" charset="0"/>
                <a:cs typeface="Times New Roman" panose="02020603050405020304" pitchFamily="18" charset="0"/>
              </a:rPr>
              <a:t>ρ</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56</a:t>
            </a:fld>
            <a:endParaRPr lang="en-US"/>
          </a:p>
        </p:txBody>
      </p:sp>
      <p:sp>
        <p:nvSpPr>
          <p:cNvPr id="6" name="Rectangle 5"/>
          <p:cNvSpPr/>
          <p:nvPr/>
        </p:nvSpPr>
        <p:spPr>
          <a:xfrm>
            <a:off x="152400" y="5445204"/>
            <a:ext cx="8763000" cy="1015663"/>
          </a:xfrm>
          <a:prstGeom prst="rect">
            <a:avLst/>
          </a:prstGeom>
        </p:spPr>
        <p:txBody>
          <a:bodyPr wrap="square">
            <a:spAutoFit/>
          </a:bodyPr>
          <a:lstStyle/>
          <a:p>
            <a:pPr marL="285750" indent="-28575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 knowledge graph </a:t>
            </a:r>
            <a:r>
              <a:rPr lang="en-US" sz="2000" i="1" dirty="0">
                <a:solidFill>
                  <a:srgbClr val="000000"/>
                </a:solidFill>
                <a:latin typeface="Times New Roman" panose="02020603050405020304" pitchFamily="18" charset="0"/>
                <a:ea typeface="Times New Roman" panose="02020603050405020304" pitchFamily="18" charset="0"/>
              </a:rPr>
              <a:t>G</a:t>
            </a:r>
            <a:r>
              <a:rPr lang="en-US" sz="2000" i="1" baseline="-25000" dirty="0">
                <a:solidFill>
                  <a:srgbClr val="000000"/>
                </a:solidFill>
                <a:latin typeface="Times New Roman" panose="02020603050405020304" pitchFamily="18" charset="0"/>
                <a:ea typeface="Times New Roman" panose="02020603050405020304" pitchFamily="18" charset="0"/>
              </a:rPr>
              <a:t>0 </a:t>
            </a:r>
            <a:r>
              <a:rPr lang="en-US" sz="2000" dirty="0">
                <a:solidFill>
                  <a:srgbClr val="000000"/>
                </a:solidFill>
                <a:latin typeface="Times New Roman" panose="02020603050405020304" pitchFamily="18" charset="0"/>
                <a:ea typeface="Times New Roman" panose="02020603050405020304" pitchFamily="18" charset="0"/>
              </a:rPr>
              <a:t>and</a:t>
            </a:r>
            <a:r>
              <a:rPr lang="en-US" sz="2000" i="1"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the Illuminated Knowledge Graph </a:t>
            </a:r>
            <a:r>
              <a:rPr lang="en-US" sz="2000" i="1" dirty="0" err="1">
                <a:solidFill>
                  <a:srgbClr val="000000"/>
                </a:solidFill>
                <a:latin typeface="Times New Roman" panose="02020603050405020304" pitchFamily="18" charset="0"/>
                <a:ea typeface="Times New Roman" panose="02020603050405020304" pitchFamily="18" charset="0"/>
              </a:rPr>
              <a:t>IKG</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after reading each reference text </a:t>
            </a:r>
            <a:r>
              <a:rPr lang="en-US" sz="2000" i="1" dirty="0" err="1">
                <a:solidFill>
                  <a:srgbClr val="000000"/>
                </a:solidFill>
                <a:latin typeface="Times New Roman" panose="02020603050405020304" pitchFamily="18" charset="0"/>
                <a:ea typeface="Times New Roman" panose="02020603050405020304" pitchFamily="18" charset="0"/>
              </a:rPr>
              <a:t>RTX</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t>
            </a:r>
          </a:p>
          <a:p>
            <a:pPr marL="285750" indent="-28575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y-axis: the graph density </a:t>
            </a:r>
            <a:r>
              <a:rPr lang="en-US" sz="2000" i="1" dirty="0">
                <a:solidFill>
                  <a:srgbClr val="000000"/>
                </a:solidFill>
                <a:latin typeface="Times New Roman" panose="02020603050405020304" pitchFamily="18" charset="0"/>
                <a:ea typeface="Times New Roman" panose="02020603050405020304" pitchFamily="18" charset="0"/>
              </a:rPr>
              <a:t>p</a:t>
            </a:r>
            <a:endParaRPr lang="en-US" sz="2000" dirty="0"/>
          </a:p>
        </p:txBody>
      </p:sp>
      <p:pic>
        <p:nvPicPr>
          <p:cNvPr id="7" name="Picture 6">
            <a:extLst/>
          </p:cNvPr>
          <p:cNvPicPr>
            <a:picLocks noChangeAspect="1"/>
          </p:cNvPicPr>
          <p:nvPr/>
        </p:nvPicPr>
        <p:blipFill>
          <a:blip r:embed="rId2"/>
          <a:stretch>
            <a:fillRect/>
          </a:stretch>
        </p:blipFill>
        <p:spPr>
          <a:xfrm>
            <a:off x="7852468" y="6019800"/>
            <a:ext cx="1062931" cy="753768"/>
          </a:xfrm>
          <a:prstGeom prst="rect">
            <a:avLst/>
          </a:prstGeom>
        </p:spPr>
      </p:pic>
      <p:pic>
        <p:nvPicPr>
          <p:cNvPr id="3" name="Picture 2"/>
          <p:cNvPicPr>
            <a:picLocks noChangeAspect="1"/>
          </p:cNvPicPr>
          <p:nvPr/>
        </p:nvPicPr>
        <p:blipFill>
          <a:blip r:embed="rId3"/>
          <a:stretch>
            <a:fillRect/>
          </a:stretch>
        </p:blipFill>
        <p:spPr>
          <a:xfrm>
            <a:off x="2133600" y="1676400"/>
            <a:ext cx="5376672" cy="3227976"/>
          </a:xfrm>
          <a:prstGeom prst="rect">
            <a:avLst/>
          </a:prstGeom>
        </p:spPr>
      </p:pic>
      <p:sp>
        <p:nvSpPr>
          <p:cNvPr id="8" name="Rectangle 7"/>
          <p:cNvSpPr/>
          <p:nvPr/>
        </p:nvSpPr>
        <p:spPr>
          <a:xfrm>
            <a:off x="2713583" y="4919246"/>
            <a:ext cx="4296817" cy="338554"/>
          </a:xfrm>
          <a:prstGeom prst="rect">
            <a:avLst/>
          </a:prstGeom>
        </p:spPr>
        <p:txBody>
          <a:bodyPr wrap="none">
            <a:spAutoFit/>
          </a:bodyPr>
          <a:lstStyle/>
          <a:p>
            <a:pPr algn="ctr"/>
            <a:r>
              <a:rPr lang="en-US" sz="1600" b="1" dirty="0">
                <a:latin typeface="Times New Roman" pitchFamily="18" charset="0"/>
                <a:cs typeface="Times New Roman" pitchFamily="18" charset="0"/>
              </a:rPr>
              <a:t>Figure 11. Density </a:t>
            </a:r>
            <a:r>
              <a:rPr lang="el-GR" sz="1600" b="1" dirty="0">
                <a:latin typeface="Times New Roman" panose="02020603050405020304" pitchFamily="18" charset="0"/>
                <a:cs typeface="Times New Roman" panose="02020603050405020304" pitchFamily="18" charset="0"/>
              </a:rPr>
              <a:t>ρ</a:t>
            </a:r>
            <a:r>
              <a:rPr lang="en-US" sz="1600" b="1" dirty="0">
                <a:latin typeface="Times New Roman" panose="02020603050405020304" pitchFamily="18" charset="0"/>
                <a:cs typeface="Times New Roman" panose="02020603050405020304" pitchFamily="18" charset="0"/>
              </a:rPr>
              <a:t> per the knowledge graphs.</a:t>
            </a:r>
          </a:p>
        </p:txBody>
      </p:sp>
    </p:spTree>
    <p:extLst>
      <p:ext uri="{BB962C8B-B14F-4D97-AF65-F5344CB8AC3E}">
        <p14:creationId xmlns:p14="http://schemas.microsoft.com/office/powerpoint/2010/main" val="2177994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itchFamily="18" charset="0"/>
              </a:rPr>
              <a:t>Results</a:t>
            </a:r>
            <a:endParaRPr lang="en-US" dirty="0"/>
          </a:p>
        </p:txBody>
      </p:sp>
      <p:sp>
        <p:nvSpPr>
          <p:cNvPr id="3" name="Content Placeholder 2"/>
          <p:cNvSpPr>
            <a:spLocks noGrp="1"/>
          </p:cNvSpPr>
          <p:nvPr>
            <p:ph idx="1"/>
          </p:nvPr>
        </p:nvSpPr>
        <p:spPr/>
        <p:txBody>
          <a:bodyPr/>
          <a:lstStyle/>
          <a:p>
            <a:pPr>
              <a:buClr>
                <a:srgbClr val="002060"/>
              </a:buClr>
            </a:pPr>
            <a:r>
              <a:rPr lang="en-US" dirty="0">
                <a:solidFill>
                  <a:srgbClr val="FF0000"/>
                </a:solidFill>
                <a:latin typeface="Times New Roman" panose="02020603050405020304" pitchFamily="18" charset="0"/>
                <a:cs typeface="Times New Roman" panose="02020603050405020304" pitchFamily="18" charset="0"/>
              </a:rPr>
              <a:t>Knowledge Distillation Process</a:t>
            </a:r>
          </a:p>
        </p:txBody>
      </p:sp>
      <p:sp>
        <p:nvSpPr>
          <p:cNvPr id="4" name="Slide Number Placeholder 3"/>
          <p:cNvSpPr>
            <a:spLocks noGrp="1"/>
          </p:cNvSpPr>
          <p:nvPr>
            <p:ph type="sldNum" sz="quarter" idx="12"/>
          </p:nvPr>
        </p:nvSpPr>
        <p:spPr/>
        <p:txBody>
          <a:bodyPr/>
          <a:lstStyle/>
          <a:p>
            <a:fld id="{1CE12D2B-AB60-4C44-ABD4-DDC7531C4A81}" type="slidenum">
              <a:rPr lang="en-US" smtClean="0"/>
              <a:t>57</a:t>
            </a:fld>
            <a:endParaRPr lang="en-US"/>
          </a:p>
        </p:txBody>
      </p:sp>
      <p:pic>
        <p:nvPicPr>
          <p:cNvPr id="6" name="Picture 5"/>
          <p:cNvPicPr>
            <a:picLocks noChangeAspect="1"/>
          </p:cNvPicPr>
          <p:nvPr/>
        </p:nvPicPr>
        <p:blipFill>
          <a:blip r:embed="rId2"/>
          <a:stretch>
            <a:fillRect/>
          </a:stretch>
        </p:blipFill>
        <p:spPr>
          <a:xfrm>
            <a:off x="-275506" y="3773326"/>
            <a:ext cx="9941219" cy="2743200"/>
          </a:xfrm>
          <a:prstGeom prst="rect">
            <a:avLst/>
          </a:prstGeom>
        </p:spPr>
      </p:pic>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sp>
        <p:nvSpPr>
          <p:cNvPr id="5" name="Rectangle 4"/>
          <p:cNvSpPr/>
          <p:nvPr/>
        </p:nvSpPr>
        <p:spPr>
          <a:xfrm>
            <a:off x="914400" y="2379867"/>
            <a:ext cx="7561409" cy="1200329"/>
          </a:xfrm>
          <a:prstGeom prst="rect">
            <a:avLst/>
          </a:prstGeom>
        </p:spPr>
        <p:txBody>
          <a:bodyPr wrap="square">
            <a:spAutoFit/>
          </a:bodyPr>
          <a:lstStyle/>
          <a:p>
            <a:pPr marL="274320" lvl="1" indent="0" algn="ctr">
              <a:buClr>
                <a:srgbClr val="002060"/>
              </a:buClr>
              <a:buNone/>
            </a:pPr>
            <a:r>
              <a:rPr lang="en-US" b="1" dirty="0">
                <a:latin typeface="Times New Roman" panose="02020603050405020304" pitchFamily="18" charset="0"/>
                <a:cs typeface="Times New Roman" panose="02020603050405020304" pitchFamily="18" charset="0"/>
              </a:rPr>
              <a:t>Table V. The average time for reading the prose, the references, finding the highest familiarity sentential relations connecting the prose concepts in each reference and finding the Alpha Knowledge Pathway between each pair in (</a:t>
            </a:r>
            <a:r>
              <a:rPr lang="en-US" b="1" dirty="0" err="1">
                <a:latin typeface="Times New Roman" panose="02020603050405020304" pitchFamily="18" charset="0"/>
                <a:cs typeface="Times New Roman" panose="02020603050405020304" pitchFamily="18" charset="0"/>
              </a:rPr>
              <a:t>h:m:s</a:t>
            </a:r>
            <a:r>
              <a:rPr lang="en-US" b="1" dirty="0">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128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58</a:t>
            </a:fld>
            <a:endParaRPr lang="en-US"/>
          </a:p>
        </p:txBody>
      </p:sp>
      <p:pic>
        <p:nvPicPr>
          <p:cNvPr id="3" name="Picture 2"/>
          <p:cNvPicPr>
            <a:picLocks noChangeAspect="1"/>
          </p:cNvPicPr>
          <p:nvPr/>
        </p:nvPicPr>
        <p:blipFill>
          <a:blip r:embed="rId2"/>
          <a:stretch>
            <a:fillRect/>
          </a:stretch>
        </p:blipFill>
        <p:spPr>
          <a:xfrm>
            <a:off x="381000" y="2209800"/>
            <a:ext cx="8229600" cy="3835153"/>
          </a:xfrm>
          <a:prstGeom prst="rect">
            <a:avLst/>
          </a:prstGeom>
        </p:spPr>
      </p:pic>
      <p:pic>
        <p:nvPicPr>
          <p:cNvPr id="8" name="Picture 7">
            <a:extLst/>
          </p:cNvPr>
          <p:cNvPicPr>
            <a:picLocks noChangeAspect="1"/>
          </p:cNvPicPr>
          <p:nvPr/>
        </p:nvPicPr>
        <p:blipFill>
          <a:blip r:embed="rId3"/>
          <a:stretch>
            <a:fillRect/>
          </a:stretch>
        </p:blipFill>
        <p:spPr>
          <a:xfrm>
            <a:off x="7852468" y="6019800"/>
            <a:ext cx="1062931" cy="753768"/>
          </a:xfrm>
          <a:prstGeom prst="rect">
            <a:avLst/>
          </a:prstGeom>
        </p:spPr>
      </p:pic>
      <p:sp>
        <p:nvSpPr>
          <p:cNvPr id="6" name="Rectangle 5"/>
          <p:cNvSpPr/>
          <p:nvPr/>
        </p:nvSpPr>
        <p:spPr>
          <a:xfrm>
            <a:off x="1447800" y="1219200"/>
            <a:ext cx="6432850" cy="646331"/>
          </a:xfrm>
          <a:prstGeom prst="rect">
            <a:avLst/>
          </a:prstGeom>
        </p:spPr>
        <p:txBody>
          <a:bodyPr wrap="none">
            <a:spAutoFit/>
          </a:bodyPr>
          <a:lstStyle/>
          <a:p>
            <a:pPr algn="ctr"/>
            <a:r>
              <a:rPr lang="en-US" b="1" dirty="0">
                <a:latin typeface="Times New Roman" pitchFamily="18" charset="0"/>
                <a:cs typeface="Times New Roman" pitchFamily="18" charset="0"/>
              </a:rPr>
              <a:t>Table VI. Total number of concepts and the sentential relations </a:t>
            </a:r>
          </a:p>
          <a:p>
            <a:pPr algn="ctr"/>
            <a:r>
              <a:rPr lang="en-US" b="1" dirty="0">
                <a:latin typeface="Times New Roman" pitchFamily="18" charset="0"/>
                <a:cs typeface="Times New Roman" pitchFamily="18" charset="0"/>
              </a:rPr>
              <a:t>in the knowledge graphs </a:t>
            </a:r>
          </a:p>
        </p:txBody>
      </p:sp>
    </p:spTree>
    <p:extLst>
      <p:ext uri="{BB962C8B-B14F-4D97-AF65-F5344CB8AC3E}">
        <p14:creationId xmlns:p14="http://schemas.microsoft.com/office/powerpoint/2010/main" val="3051585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59</a:t>
            </a:fld>
            <a:endParaRPr lang="en-US"/>
          </a:p>
        </p:txBody>
      </p:sp>
      <p:pic>
        <p:nvPicPr>
          <p:cNvPr id="3" name="Picture 2"/>
          <p:cNvPicPr>
            <a:picLocks noChangeAspect="1"/>
          </p:cNvPicPr>
          <p:nvPr/>
        </p:nvPicPr>
        <p:blipFill>
          <a:blip r:embed="rId2"/>
          <a:stretch>
            <a:fillRect/>
          </a:stretch>
        </p:blipFill>
        <p:spPr>
          <a:xfrm>
            <a:off x="-609600" y="1720326"/>
            <a:ext cx="10286123" cy="5029200"/>
          </a:xfrm>
          <a:prstGeom prst="rect">
            <a:avLst/>
          </a:prstGeom>
        </p:spPr>
      </p:pic>
      <p:pic>
        <p:nvPicPr>
          <p:cNvPr id="6" name="Picture 5">
            <a:extLst/>
          </p:cNvPr>
          <p:cNvPicPr>
            <a:picLocks noChangeAspect="1"/>
          </p:cNvPicPr>
          <p:nvPr/>
        </p:nvPicPr>
        <p:blipFill>
          <a:blip r:embed="rId3"/>
          <a:stretch>
            <a:fillRect/>
          </a:stretch>
        </p:blipFill>
        <p:spPr>
          <a:xfrm>
            <a:off x="7852468" y="6019800"/>
            <a:ext cx="1062931" cy="753768"/>
          </a:xfrm>
          <a:prstGeom prst="rect">
            <a:avLst/>
          </a:prstGeom>
        </p:spPr>
      </p:pic>
      <p:sp>
        <p:nvSpPr>
          <p:cNvPr id="7" name="Rectangle 6"/>
          <p:cNvSpPr/>
          <p:nvPr/>
        </p:nvSpPr>
        <p:spPr>
          <a:xfrm>
            <a:off x="1845028" y="1066800"/>
            <a:ext cx="5900398" cy="369332"/>
          </a:xfrm>
          <a:prstGeom prst="rect">
            <a:avLst/>
          </a:prstGeom>
        </p:spPr>
        <p:txBody>
          <a:bodyPr wrap="none">
            <a:spAutoFit/>
          </a:bodyPr>
          <a:lstStyle/>
          <a:p>
            <a:pPr algn="ctr"/>
            <a:r>
              <a:rPr lang="en-US" b="1" dirty="0">
                <a:latin typeface="Times New Roman" pitchFamily="18" charset="0"/>
                <a:cs typeface="Times New Roman" pitchFamily="18" charset="0"/>
              </a:rPr>
              <a:t>Table VII. Basic Graph Metrics Analysis for G</a:t>
            </a:r>
            <a:r>
              <a:rPr lang="en-US" b="1" baseline="-25000" dirty="0">
                <a:latin typeface="Times New Roman" panose="02020603050405020304" pitchFamily="18" charset="0"/>
                <a:cs typeface="Times New Roman" panose="02020603050405020304" pitchFamily="18" charset="0"/>
              </a:rPr>
              <a:t>0</a:t>
            </a:r>
            <a:r>
              <a:rPr lang="en-US" b="1" dirty="0">
                <a:latin typeface="Times New Roman" panose="02020603050405020304" pitchFamily="18" charset="0"/>
                <a:cs typeface="Times New Roman" panose="02020603050405020304" pitchFamily="18" charset="0"/>
              </a:rPr>
              <a:t> and SIKG</a:t>
            </a:r>
          </a:p>
        </p:txBody>
      </p:sp>
    </p:spTree>
    <p:extLst>
      <p:ext uri="{BB962C8B-B14F-4D97-AF65-F5344CB8AC3E}">
        <p14:creationId xmlns:p14="http://schemas.microsoft.com/office/powerpoint/2010/main" val="290739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Contribution</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We propose a plausible computational model - </a:t>
            </a:r>
            <a:r>
              <a:rPr lang="en-US" dirty="0">
                <a:solidFill>
                  <a:srgbClr val="FF0000"/>
                </a:solidFill>
                <a:latin typeface="Times New Roman" panose="02020603050405020304" pitchFamily="18" charset="0"/>
                <a:cs typeface="Times New Roman" panose="02020603050405020304" pitchFamily="18" charset="0"/>
              </a:rPr>
              <a:t>Comprehension Engine</a:t>
            </a:r>
            <a:r>
              <a:rPr lang="en-US" dirty="0">
                <a:latin typeface="Times New Roman" panose="02020603050405020304" pitchFamily="18" charset="0"/>
                <a:cs typeface="Times New Roman" panose="02020603050405020304" pitchFamily="18" charset="0"/>
              </a:rPr>
              <a:t> - consists of two process:</a:t>
            </a:r>
          </a:p>
          <a:p>
            <a:pPr marL="0" indent="0" algn="just">
              <a:buNone/>
            </a:pPr>
            <a:endParaRPr lang="en-US"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dirty="0">
                <a:solidFill>
                  <a:srgbClr val="FF0000"/>
                </a:solidFill>
                <a:latin typeface="Times New Roman" panose="02020603050405020304" pitchFamily="18" charset="0"/>
                <a:cs typeface="Times New Roman" panose="02020603050405020304" pitchFamily="18" charset="0"/>
              </a:rPr>
              <a:t>Knowledge Induction Process: </a:t>
            </a:r>
            <a:r>
              <a:rPr lang="en-US" dirty="0">
                <a:latin typeface="Times New Roman" panose="02020603050405020304" pitchFamily="18" charset="0"/>
                <a:cs typeface="Times New Roman" panose="02020603050405020304" pitchFamily="18" charset="0"/>
              </a:rPr>
              <a:t>increases the knowledge by reading incremental external reference texts </a:t>
            </a:r>
            <a:r>
              <a:rPr lang="en-US">
                <a:latin typeface="Times New Roman" panose="02020603050405020304" pitchFamily="18" charset="0"/>
                <a:cs typeface="Times New Roman" panose="02020603050405020304" pitchFamily="18" charset="0"/>
              </a:rPr>
              <a:t>to find </a:t>
            </a:r>
            <a:r>
              <a:rPr lang="en-US" dirty="0">
                <a:latin typeface="Times New Roman" panose="02020603050405020304" pitchFamily="18" charset="0"/>
                <a:cs typeface="Times New Roman" panose="02020603050405020304" pitchFamily="18" charset="0"/>
              </a:rPr>
              <a:t>the highest familiarity knowledge associations among the prose concepts and by using ontology engine to find lexical associations among each pair of concepts.</a:t>
            </a:r>
          </a:p>
          <a:p>
            <a:pPr lvl="1" algn="just">
              <a:buFont typeface="Wingdings" panose="05000000000000000000" pitchFamily="2" charset="2"/>
              <a:buChar char="ü"/>
            </a:pPr>
            <a:r>
              <a:rPr lang="en-US" dirty="0">
                <a:solidFill>
                  <a:srgbClr val="FF0000"/>
                </a:solidFill>
                <a:latin typeface="Times New Roman" panose="02020603050405020304" pitchFamily="18" charset="0"/>
                <a:cs typeface="Times New Roman" panose="02020603050405020304" pitchFamily="18" charset="0"/>
              </a:rPr>
              <a:t>Knowledge Distillation Process: </a:t>
            </a:r>
            <a:r>
              <a:rPr lang="en-US" dirty="0">
                <a:latin typeface="Times New Roman" panose="02020603050405020304" pitchFamily="18" charset="0"/>
                <a:cs typeface="Times New Roman" panose="02020603050405020304" pitchFamily="18" charset="0"/>
              </a:rPr>
              <a:t>grades all the knowledge associations between each two pair of the prose concepts and selects the one which has the most familiar easy to understand knowledge and deliver it to the reader.</a:t>
            </a:r>
          </a:p>
        </p:txBody>
      </p:sp>
      <p:sp>
        <p:nvSpPr>
          <p:cNvPr id="4" name="Slide Number Placeholder 3"/>
          <p:cNvSpPr>
            <a:spLocks noGrp="1"/>
          </p:cNvSpPr>
          <p:nvPr>
            <p:ph type="sldNum" sz="quarter" idx="12"/>
          </p:nvPr>
        </p:nvSpPr>
        <p:spPr/>
        <p:txBody>
          <a:bodyPr/>
          <a:lstStyle/>
          <a:p>
            <a:fld id="{1CE12D2B-AB60-4C44-ABD4-DDC7531C4A81}" type="slidenum">
              <a:rPr lang="en-US" smtClean="0"/>
              <a:t>6</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4083180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Comprehension Efficiency-1</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 reachability among the prose concepts in the knowledge graphs measures the efficiency of traversal between each pair of the prose concepts in the knowledge graph.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This can be measured by calculating the diameter of the knowledge graph.</a:t>
            </a:r>
          </a:p>
        </p:txBody>
      </p:sp>
      <p:sp>
        <p:nvSpPr>
          <p:cNvPr id="4" name="Slide Number Placeholder 3"/>
          <p:cNvSpPr>
            <a:spLocks noGrp="1"/>
          </p:cNvSpPr>
          <p:nvPr>
            <p:ph type="sldNum" sz="quarter" idx="12"/>
          </p:nvPr>
        </p:nvSpPr>
        <p:spPr/>
        <p:txBody>
          <a:bodyPr/>
          <a:lstStyle/>
          <a:p>
            <a:fld id="{1CE12D2B-AB60-4C44-ABD4-DDC7531C4A81}" type="slidenum">
              <a:rPr lang="en-US" smtClean="0"/>
              <a:t>60</a:t>
            </a:fld>
            <a:endParaRPr lang="en-US"/>
          </a:p>
        </p:txBody>
      </p:sp>
      <p:pic>
        <p:nvPicPr>
          <p:cNvPr id="6" name="Picture 5"/>
          <p:cNvPicPr>
            <a:picLocks noChangeAspect="1"/>
          </p:cNvPicPr>
          <p:nvPr/>
        </p:nvPicPr>
        <p:blipFill>
          <a:blip r:embed="rId2"/>
          <a:stretch>
            <a:fillRect/>
          </a:stretch>
        </p:blipFill>
        <p:spPr>
          <a:xfrm>
            <a:off x="-457200" y="4114800"/>
            <a:ext cx="9697558" cy="2743200"/>
          </a:xfrm>
          <a:prstGeom prst="rect">
            <a:avLst/>
          </a:prstGeom>
        </p:spPr>
      </p:pic>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sp>
        <p:nvSpPr>
          <p:cNvPr id="8" name="Rectangle 7"/>
          <p:cNvSpPr/>
          <p:nvPr/>
        </p:nvSpPr>
        <p:spPr>
          <a:xfrm>
            <a:off x="2638072" y="3581400"/>
            <a:ext cx="4829528" cy="369332"/>
          </a:xfrm>
          <a:prstGeom prst="rect">
            <a:avLst/>
          </a:prstGeom>
        </p:spPr>
        <p:txBody>
          <a:bodyPr wrap="none">
            <a:spAutoFit/>
          </a:bodyPr>
          <a:lstStyle/>
          <a:p>
            <a:pPr algn="ctr"/>
            <a:r>
              <a:rPr lang="en-US" b="1" dirty="0">
                <a:latin typeface="Times New Roman" pitchFamily="18" charset="0"/>
                <a:cs typeface="Times New Roman" pitchFamily="18" charset="0"/>
              </a:rPr>
              <a:t>Table VIII. Diameter of the Knowledge Graphs</a:t>
            </a:r>
          </a:p>
        </p:txBody>
      </p:sp>
    </p:spTree>
    <p:extLst>
      <p:ext uri="{BB962C8B-B14F-4D97-AF65-F5344CB8AC3E}">
        <p14:creationId xmlns:p14="http://schemas.microsoft.com/office/powerpoint/2010/main" val="29887918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Comprehension Efficiency-2</a:t>
            </a:r>
            <a:endParaRPr lang="en-US" dirty="0"/>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Assessing the state of comprehension gained from the acquired knowledge</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We build a novel measure calculates </a:t>
            </a:r>
            <a:r>
              <a:rPr lang="en-US" dirty="0">
                <a:solidFill>
                  <a:srgbClr val="FF0000"/>
                </a:solidFill>
                <a:latin typeface="Times New Roman" panose="02020603050405020304" pitchFamily="18" charset="0"/>
                <a:cs typeface="Times New Roman" panose="02020603050405020304" pitchFamily="18" charset="0"/>
              </a:rPr>
              <a:t>the illumination value</a:t>
            </a:r>
            <a:r>
              <a:rPr lang="en-US" dirty="0">
                <a:latin typeface="Times New Roman" panose="02020603050405020304" pitchFamily="18" charset="0"/>
                <a:cs typeface="Times New Roman" panose="02020603050405020304" pitchFamily="18" charset="0"/>
              </a:rPr>
              <a:t> for each of the knowledge graph concepts, where the measure is based on the strength of the sentential relations among the concepts and their neighbor concepts in the knowledge graph and the prior knowledge of the concepts themselves.</a:t>
            </a:r>
          </a:p>
          <a:p>
            <a:pPr lvl="1" algn="jus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61</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218712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762000"/>
            <a:ext cx="8305800" cy="990600"/>
          </a:xfrm>
        </p:spPr>
        <p:txBody>
          <a:bodyPr>
            <a:noAutofit/>
          </a:bodyPr>
          <a:lstStyle/>
          <a:p>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Calculating the concepts illumination values H-1 </a:t>
            </a:r>
            <a:br>
              <a:rPr lang="en-US" sz="3500" dirty="0">
                <a:latin typeface="Times New Roman" panose="02020603050405020304" pitchFamily="18" charset="0"/>
                <a:cs typeface="Times New Roman" panose="02020603050405020304" pitchFamily="18" charset="0"/>
              </a:rPr>
            </a:br>
            <a:br>
              <a:rPr lang="en-US" sz="3500" dirty="0">
                <a:latin typeface="Times New Roman" panose="02020603050405020304" pitchFamily="18"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0757" y="1319555"/>
            <a:ext cx="8229600" cy="5105400"/>
          </a:xfrm>
        </p:spPr>
        <p:txBody>
          <a:bodyPr>
            <a:normAutofit lnSpcReduction="10000"/>
          </a:bodyPr>
          <a:lstStyle/>
          <a:p>
            <a:pPr algn="just"/>
            <a:r>
              <a:rPr lang="en-US" sz="2000" dirty="0">
                <a:latin typeface="Times New Roman" panose="02020603050405020304" pitchFamily="18" charset="0"/>
                <a:cs typeface="Times New Roman" panose="02020603050405020304" pitchFamily="18" charset="0"/>
              </a:rPr>
              <a:t>Each concept in the knowledge graph underwent many phases </a:t>
            </a:r>
            <a:r>
              <a:rPr lang="en-US" sz="2000" i="1" dirty="0">
                <a:latin typeface="Times New Roman" panose="02020603050405020304" pitchFamily="18" charset="0"/>
                <a:cs typeface="Times New Roman" panose="02020603050405020304" pitchFamily="18" charset="0"/>
              </a:rPr>
              <a:t>Θ </a:t>
            </a:r>
            <a:r>
              <a:rPr lang="en-US" sz="2000" dirty="0">
                <a:latin typeface="Times New Roman" panose="02020603050405020304" pitchFamily="18" charset="0"/>
                <a:cs typeface="Times New Roman" panose="02020603050405020304" pitchFamily="18" charset="0"/>
              </a:rPr>
              <a:t>for calculating its illuminated value </a:t>
            </a:r>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 until it reached a stable value (final illuminated value), where </a:t>
            </a:r>
            <a:r>
              <a:rPr lang="en-US" sz="2000" i="1"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refers to a fully illustrated concept. </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The phase </a:t>
            </a:r>
            <a:r>
              <a:rPr lang="en-US" sz="1800" i="1" dirty="0" err="1">
                <a:latin typeface="Times New Roman" panose="02020603050405020304" pitchFamily="18" charset="0"/>
                <a:cs typeface="Times New Roman" panose="02020603050405020304" pitchFamily="18" charset="0"/>
              </a:rPr>
              <a:t>Θ</a:t>
            </a:r>
            <a:r>
              <a:rPr lang="en-US" sz="1800" i="1" baseline="-25000" dirty="0" err="1">
                <a:latin typeface="Times New Roman" panose="02020603050405020304" pitchFamily="18" charset="0"/>
                <a:cs typeface="Times New Roman" panose="02020603050405020304" pitchFamily="18" charset="0"/>
              </a:rPr>
              <a:t>i</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is considered to be the reading of a set of sentences. </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The learning process at each phase is assessed by the value of |</a:t>
            </a:r>
            <a:r>
              <a:rPr lang="en-US" sz="1800" i="1" dirty="0">
                <a:latin typeface="Times New Roman" panose="02020603050405020304" pitchFamily="18" charset="0"/>
                <a:cs typeface="Times New Roman" panose="02020603050405020304" pitchFamily="18" charset="0"/>
              </a:rPr>
              <a:t>H</a:t>
            </a:r>
            <a:r>
              <a:rPr lang="en-US" sz="1800" dirty="0">
                <a:latin typeface="Times New Roman" panose="02020603050405020304" pitchFamily="18" charset="0"/>
                <a:cs typeface="Times New Roman" panose="02020603050405020304" pitchFamily="18" charset="0"/>
              </a:rPr>
              <a:t>| (the summation of </a:t>
            </a:r>
            <a:r>
              <a:rPr lang="en-US" sz="1800" i="1" dirty="0">
                <a:latin typeface="Times New Roman" panose="02020603050405020304" pitchFamily="18" charset="0"/>
                <a:cs typeface="Times New Roman" panose="02020603050405020304" pitchFamily="18" charset="0"/>
              </a:rPr>
              <a:t>h </a:t>
            </a:r>
            <a:r>
              <a:rPr lang="en-US" sz="1800" dirty="0">
                <a:latin typeface="Times New Roman" panose="02020603050405020304" pitchFamily="18" charset="0"/>
                <a:cs typeface="Times New Roman" panose="02020603050405020304" pitchFamily="18" charset="0"/>
              </a:rPr>
              <a:t>for each concept </a:t>
            </a:r>
            <a:r>
              <a:rPr lang="en-US" sz="1800" i="1" dirty="0">
                <a:latin typeface="Times New Roman" panose="02020603050405020304" pitchFamily="18" charset="0"/>
                <a:cs typeface="Times New Roman" panose="02020603050405020304" pitchFamily="18" charset="0"/>
              </a:rPr>
              <a:t>c</a:t>
            </a:r>
            <a:r>
              <a:rPr lang="en-US" sz="1800" i="1" baseline="-25000" dirty="0">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c</a:t>
            </a:r>
            <a:r>
              <a:rPr lang="en-US" sz="1800" i="1" baseline="-25000" dirty="0">
                <a:latin typeface="Times New Roman" panose="02020603050405020304" pitchFamily="18" charset="0"/>
                <a:cs typeface="Times New Roman" panose="02020603050405020304" pitchFamily="18" charset="0"/>
              </a:rPr>
              <a:t>i  </a:t>
            </a:r>
            <a:r>
              <a:rPr lang="el-GR" sz="1800" i="1" dirty="0">
                <a:latin typeface="Times New Roman" panose="02020603050405020304" pitchFamily="18" charset="0"/>
                <a:cs typeface="Times New Roman" panose="02020603050405020304" pitchFamily="18" charset="0"/>
              </a:rPr>
              <a:t>ϵ</a:t>
            </a:r>
            <a:r>
              <a:rPr lang="en-US" sz="1800" i="1" dirty="0">
                <a:latin typeface="Times New Roman" panose="02020603050405020304" pitchFamily="18" charset="0"/>
                <a:cs typeface="Times New Roman" panose="02020603050405020304" pitchFamily="18" charset="0"/>
              </a:rPr>
              <a:t> C</a:t>
            </a:r>
            <a:r>
              <a:rPr lang="en-US" sz="1800" i="1" baseline="-25000" dirty="0">
                <a:latin typeface="Times New Roman" panose="02020603050405020304" pitchFamily="18" charset="0"/>
                <a:cs typeface="Times New Roman" panose="02020603050405020304" pitchFamily="18" charset="0"/>
              </a:rPr>
              <a:t>L</a:t>
            </a:r>
            <a:r>
              <a:rPr lang="en-US" sz="1800" i="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The higher the value of |</a:t>
            </a:r>
            <a:r>
              <a:rPr lang="en-US" sz="1800" i="1" dirty="0">
                <a:latin typeface="Times New Roman" panose="02020603050405020304" pitchFamily="18" charset="0"/>
                <a:cs typeface="Times New Roman" panose="02020603050405020304" pitchFamily="18" charset="0"/>
              </a:rPr>
              <a:t>H</a:t>
            </a:r>
            <a:r>
              <a:rPr lang="en-US" sz="1800" dirty="0">
                <a:latin typeface="Times New Roman" panose="02020603050405020304" pitchFamily="18" charset="0"/>
                <a:cs typeface="Times New Roman" panose="02020603050405020304" pitchFamily="18" charset="0"/>
              </a:rPr>
              <a:t>|, the more the comprehension</a:t>
            </a:r>
          </a:p>
          <a:p>
            <a:pPr marL="0" indent="0" algn="just">
              <a:buNone/>
            </a:pPr>
            <a:endParaRPr lang="en-US" sz="1400" dirty="0">
              <a:latin typeface="Times New Roman" panose="02020603050405020304" pitchFamily="18" charset="0"/>
              <a:cs typeface="Times New Roman" panose="02020603050405020304" pitchFamily="18" charset="0"/>
            </a:endParaRPr>
          </a:p>
          <a:p>
            <a:pPr marL="0" indent="0" algn="ctr">
              <a:buNone/>
            </a:pPr>
            <a:endParaRPr lang="en-US" sz="1400" dirty="0">
              <a:latin typeface="Times New Roman" panose="02020603050405020304" pitchFamily="18" charset="0"/>
              <a:cs typeface="Times New Roman" panose="02020603050405020304" pitchFamily="18" charset="0"/>
            </a:endParaRPr>
          </a:p>
          <a:p>
            <a:pPr marL="0" indent="0" algn="ctr">
              <a:buNone/>
            </a:pPr>
            <a:endParaRPr lang="en-US" sz="1400" dirty="0">
              <a:latin typeface="Times New Roman" panose="02020603050405020304" pitchFamily="18" charset="0"/>
              <a:cs typeface="Times New Roman" panose="02020603050405020304" pitchFamily="18" charset="0"/>
            </a:endParaRPr>
          </a:p>
          <a:p>
            <a:pPr marL="0" indent="0" algn="ctr">
              <a:buNone/>
            </a:pP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marL="0" indent="0" algn="just">
              <a:buNone/>
            </a:pPr>
            <a:endParaRPr lang="en-US" sz="1400" dirty="0">
              <a:latin typeface="Times New Roman" panose="02020603050405020304" pitchFamily="18" charset="0"/>
              <a:cs typeface="Times New Roman" panose="02020603050405020304" pitchFamily="18" charset="0"/>
            </a:endParaRPr>
          </a:p>
          <a:p>
            <a:pPr marL="274320" lvl="1" indent="0" algn="just">
              <a:buNone/>
            </a:pPr>
            <a:endParaRPr lang="en-US" sz="1600" i="1" dirty="0">
              <a:latin typeface="Times New Roman" panose="02020603050405020304" pitchFamily="18" charset="0"/>
              <a:cs typeface="Times New Roman" panose="02020603050405020304" pitchFamily="18" charset="0"/>
            </a:endParaRPr>
          </a:p>
          <a:p>
            <a:pPr marL="274320" lvl="1" indent="0" algn="just">
              <a:buNone/>
            </a:pPr>
            <a:endParaRPr lang="en-US" sz="1600" i="1"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sz="1800" b="1" i="1" dirty="0">
                <a:latin typeface="Times New Roman" panose="02020603050405020304" pitchFamily="18" charset="0"/>
                <a:cs typeface="Times New Roman" panose="02020603050405020304" pitchFamily="18" charset="0"/>
              </a:rPr>
              <a:t>(A</a:t>
            </a:r>
            <a:r>
              <a:rPr lang="en-US" sz="1800" b="1" i="1" baseline="30000" dirty="0">
                <a:latin typeface="Times New Roman" panose="02020603050405020304" pitchFamily="18" charset="0"/>
                <a:cs typeface="Times New Roman" panose="02020603050405020304" pitchFamily="18" charset="0"/>
              </a:rPr>
              <a:t>T</a:t>
            </a:r>
            <a:r>
              <a:rPr lang="en-US" sz="1800" b="1" i="1" dirty="0">
                <a:latin typeface="Times New Roman" panose="02020603050405020304" pitchFamily="18" charset="0"/>
                <a:cs typeface="Times New Roman" panose="02020603050405020304" pitchFamily="18" charset="0"/>
              </a:rPr>
              <a:t>.H(Θ).α)</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represents the impact of the neighbors of each concept on its illumination value; </a:t>
            </a:r>
            <a:r>
              <a:rPr lang="en-US" sz="1800" b="1" dirty="0">
                <a:latin typeface="Times New Roman" panose="02020603050405020304" pitchFamily="18" charset="0"/>
                <a:cs typeface="Times New Roman" panose="02020603050405020304" pitchFamily="18" charset="0"/>
              </a:rPr>
              <a:t>α equals 0.5</a:t>
            </a:r>
            <a:r>
              <a:rPr lang="en-US" sz="1800" dirty="0">
                <a:latin typeface="Times New Roman" panose="02020603050405020304" pitchFamily="18" charset="0"/>
                <a:cs typeface="Times New Roman" panose="02020603050405020304" pitchFamily="18" charset="0"/>
              </a:rPr>
              <a:t>; and </a:t>
            </a:r>
            <a:r>
              <a:rPr lang="en-US" sz="1800" b="1" i="1" dirty="0">
                <a:latin typeface="Times New Roman" panose="02020603050405020304" pitchFamily="18" charset="0"/>
                <a:cs typeface="Times New Roman" panose="02020603050405020304" pitchFamily="18" charset="0"/>
              </a:rPr>
              <a:t>H(Θ)</a:t>
            </a:r>
            <a:r>
              <a:rPr lang="en-US" sz="1800" dirty="0">
                <a:latin typeface="Times New Roman" panose="02020603050405020304" pitchFamily="18" charset="0"/>
                <a:cs typeface="Times New Roman" panose="02020603050405020304" pitchFamily="18" charset="0"/>
              </a:rPr>
              <a:t> represents the prior knowledge of the concepts themselves.</a:t>
            </a:r>
          </a:p>
          <a:p>
            <a:pPr marL="0" indent="0" algn="just">
              <a:buNone/>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62</a:t>
            </a:fld>
            <a:endParaRPr lang="en-US"/>
          </a:p>
        </p:txBody>
      </p:sp>
      <p:pic>
        <p:nvPicPr>
          <p:cNvPr id="2" name="Picture 1"/>
          <p:cNvPicPr>
            <a:picLocks noChangeAspect="1"/>
          </p:cNvPicPr>
          <p:nvPr/>
        </p:nvPicPr>
        <p:blipFill>
          <a:blip r:embed="rId2"/>
          <a:stretch>
            <a:fillRect/>
          </a:stretch>
        </p:blipFill>
        <p:spPr>
          <a:xfrm>
            <a:off x="1306286" y="3405140"/>
            <a:ext cx="6858000" cy="663771"/>
          </a:xfrm>
          <a:prstGeom prst="rect">
            <a:avLst/>
          </a:prstGeom>
        </p:spPr>
      </p:pic>
      <p:pic>
        <p:nvPicPr>
          <p:cNvPr id="6" name="Picture 5"/>
          <p:cNvPicPr>
            <a:picLocks noChangeAspect="1"/>
          </p:cNvPicPr>
          <p:nvPr/>
        </p:nvPicPr>
        <p:blipFill>
          <a:blip r:embed="rId3"/>
          <a:stretch>
            <a:fillRect/>
          </a:stretch>
        </p:blipFill>
        <p:spPr>
          <a:xfrm>
            <a:off x="1362608" y="3970570"/>
            <a:ext cx="6858000" cy="1515830"/>
          </a:xfrm>
          <a:prstGeom prst="rect">
            <a:avLst/>
          </a:prstGeom>
        </p:spPr>
      </p:pic>
      <p:pic>
        <p:nvPicPr>
          <p:cNvPr id="7" name="Picture 6">
            <a:extLst/>
          </p:cNvPr>
          <p:cNvPicPr>
            <a:picLocks noChangeAspect="1"/>
          </p:cNvPicPr>
          <p:nvPr/>
        </p:nvPicPr>
        <p:blipFill>
          <a:blip r:embed="rId4"/>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4217089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990600"/>
          </a:xfrm>
        </p:spPr>
        <p:txBody>
          <a:bodyPr>
            <a:noAutofit/>
          </a:bodyPr>
          <a:lstStyle/>
          <a:p>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Calculating the concepts illumination values H-2 </a:t>
            </a:r>
            <a:br>
              <a:rPr lang="en-US" sz="3500" dirty="0">
                <a:latin typeface="Times New Roman" panose="02020603050405020304" pitchFamily="18"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buClr>
                    <a:srgbClr val="002060"/>
                  </a:buClr>
                </a:pPr>
                <a:r>
                  <a:rPr lang="en-US" sz="2000" dirty="0">
                    <a:latin typeface="Times New Roman" panose="02020603050405020304" pitchFamily="18" charset="0"/>
                    <a:cs typeface="Times New Roman" panose="02020603050405020304" pitchFamily="18" charset="0"/>
                  </a:rPr>
                  <a:t>Each cell </a:t>
                </a:r>
                <a:r>
                  <a:rPr lang="en-US" sz="2000" i="1" dirty="0" err="1">
                    <a:latin typeface="Times New Roman" panose="02020603050405020304" pitchFamily="18" charset="0"/>
                    <a:cs typeface="Times New Roman" panose="02020603050405020304" pitchFamily="18" charset="0"/>
                  </a:rPr>
                  <a:t>a</a:t>
                </a:r>
                <a:r>
                  <a:rPr lang="en-US" sz="2000" i="1" baseline="-25000" dirty="0" err="1">
                    <a:latin typeface="Times New Roman" panose="02020603050405020304" pitchFamily="18" charset="0"/>
                    <a:cs typeface="Times New Roman" panose="02020603050405020304" pitchFamily="18" charset="0"/>
                  </a:rPr>
                  <a:t>i,j</a:t>
                </a:r>
                <a:r>
                  <a:rPr lang="en-US" sz="2000"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is calculated by </a:t>
                </a:r>
              </a:p>
              <a:p>
                <a:pPr marL="0" indent="0" algn="ctr">
                  <a:buNone/>
                </a:pPr>
                <a14:m>
                  <m:oMath xmlns:m="http://schemas.openxmlformats.org/officeDocument/2006/math">
                    <m:sSub>
                      <m:sSubPr>
                        <m:ctrlPr>
                          <a:rPr lang="en-US" sz="1800" i="1">
                            <a:latin typeface="Cambria Math" panose="02040503050406030204" pitchFamily="18" charset="0"/>
                            <a:cs typeface="Times New Roman" panose="02020603050405020304" pitchFamily="18" charset="0"/>
                          </a:rPr>
                        </m:ctrlPr>
                      </m:sSubPr>
                      <m:e>
                        <m:r>
                          <m:rPr>
                            <m:nor/>
                          </m:rPr>
                          <a:rPr lang="en-US" sz="1800">
                            <a:latin typeface="Times New Roman" panose="02020603050405020304" pitchFamily="18" charset="0"/>
                            <a:cs typeface="Times New Roman" panose="02020603050405020304" pitchFamily="18" charset="0"/>
                          </a:rPr>
                          <m:t>a</m:t>
                        </m:r>
                      </m:e>
                      <m:sub>
                        <m:r>
                          <m:rPr>
                            <m:nor/>
                          </m:rPr>
                          <a:rPr lang="en-US" sz="1800">
                            <a:latin typeface="Times New Roman" panose="02020603050405020304" pitchFamily="18" charset="0"/>
                            <a:cs typeface="Times New Roman" panose="02020603050405020304" pitchFamily="18" charset="0"/>
                          </a:rPr>
                          <m:t>i</m:t>
                        </m:r>
                        <m:r>
                          <m:rPr>
                            <m:nor/>
                          </m:rPr>
                          <a:rPr lang="en-US" sz="1800">
                            <a:latin typeface="Times New Roman" panose="02020603050405020304" pitchFamily="18" charset="0"/>
                            <a:cs typeface="Times New Roman" panose="02020603050405020304" pitchFamily="18" charset="0"/>
                          </a:rPr>
                          <m:t>,</m:t>
                        </m:r>
                        <m:r>
                          <m:rPr>
                            <m:nor/>
                          </m:rPr>
                          <a:rPr lang="en-US" sz="1800">
                            <a:latin typeface="Times New Roman" panose="02020603050405020304" pitchFamily="18" charset="0"/>
                            <a:cs typeface="Times New Roman" panose="02020603050405020304" pitchFamily="18" charset="0"/>
                          </a:rPr>
                          <m:t>j</m:t>
                        </m:r>
                      </m:sub>
                    </m:sSub>
                    <m:r>
                      <m:rPr>
                        <m:nor/>
                      </m:rPr>
                      <a:rPr lang="en-US" sz="1800">
                        <a:latin typeface="Times New Roman" panose="02020603050405020304" pitchFamily="18" charset="0"/>
                        <a:cs typeface="Times New Roman" panose="02020603050405020304" pitchFamily="18" charset="0"/>
                      </a:rPr>
                      <m:t> = −1/</m:t>
                    </m:r>
                    <m:func>
                      <m:funcPr>
                        <m:ctrlPr>
                          <a:rPr lang="en-US" sz="1800" i="1">
                            <a:latin typeface="Cambria Math" panose="02040503050406030204" pitchFamily="18" charset="0"/>
                            <a:cs typeface="Times New Roman" panose="02020603050405020304" pitchFamily="18" charset="0"/>
                          </a:rPr>
                        </m:ctrlPr>
                      </m:funcPr>
                      <m:fName>
                        <m:r>
                          <m:rPr>
                            <m:nor/>
                          </m:rPr>
                          <a:rPr lang="en-US" sz="1800">
                            <a:latin typeface="Times New Roman" panose="02020603050405020304" pitchFamily="18" charset="0"/>
                            <a:cs typeface="Times New Roman" panose="02020603050405020304" pitchFamily="18" charset="0"/>
                          </a:rPr>
                          <m:t>log</m:t>
                        </m:r>
                      </m:fName>
                      <m:e>
                        <m:d>
                          <m:dPr>
                            <m:ctrlPr>
                              <a:rPr lang="en-US" sz="1800" i="1">
                                <a:latin typeface="Cambria Math" panose="02040503050406030204" pitchFamily="18" charset="0"/>
                                <a:cs typeface="Times New Roman" panose="02020603050405020304" pitchFamily="18" charset="0"/>
                              </a:rPr>
                            </m:ctrlPr>
                          </m:dPr>
                          <m:e>
                            <m:f>
                              <m:fPr>
                                <m:ctrlPr>
                                  <a:rPr lang="en-US" sz="1800" i="1">
                                    <a:latin typeface="Cambria Math" panose="02040503050406030204" pitchFamily="18" charset="0"/>
                                    <a:cs typeface="Times New Roman" panose="02020603050405020304" pitchFamily="18" charset="0"/>
                                  </a:rPr>
                                </m:ctrlPr>
                              </m:fPr>
                              <m:num>
                                <m:sSub>
                                  <m:sSubPr>
                                    <m:ctrlPr>
                                      <a:rPr lang="en-US" sz="1800" i="1">
                                        <a:latin typeface="Cambria Math" panose="02040503050406030204" pitchFamily="18" charset="0"/>
                                        <a:cs typeface="Times New Roman" panose="02020603050405020304" pitchFamily="18" charset="0"/>
                                      </a:rPr>
                                    </m:ctrlPr>
                                  </m:sSubPr>
                                  <m:e>
                                    <m:r>
                                      <m:rPr>
                                        <m:nor/>
                                      </m:rPr>
                                      <a:rPr lang="en-US" sz="1800">
                                        <a:latin typeface="Times New Roman" panose="02020603050405020304" pitchFamily="18" charset="0"/>
                                        <a:cs typeface="Times New Roman" panose="02020603050405020304" pitchFamily="18" charset="0"/>
                                      </a:rPr>
                                      <m:t>f</m:t>
                                    </m:r>
                                  </m:e>
                                  <m:sub>
                                    <m:r>
                                      <m:rPr>
                                        <m:nor/>
                                      </m:rPr>
                                      <a:rPr lang="en-US" sz="1800">
                                        <a:latin typeface="Times New Roman" panose="02020603050405020304" pitchFamily="18" charset="0"/>
                                        <a:cs typeface="Times New Roman" panose="02020603050405020304" pitchFamily="18" charset="0"/>
                                      </a:rPr>
                                      <m:t>i</m:t>
                                    </m:r>
                                    <m:r>
                                      <m:rPr>
                                        <m:nor/>
                                      </m:rPr>
                                      <a:rPr lang="en-US" sz="1800">
                                        <a:latin typeface="Times New Roman" panose="02020603050405020304" pitchFamily="18" charset="0"/>
                                        <a:cs typeface="Times New Roman" panose="02020603050405020304" pitchFamily="18" charset="0"/>
                                      </a:rPr>
                                      <m:t>,</m:t>
                                    </m:r>
                                    <m:r>
                                      <m:rPr>
                                        <m:nor/>
                                      </m:rPr>
                                      <a:rPr lang="en-US" sz="1800">
                                        <a:latin typeface="Times New Roman" panose="02020603050405020304" pitchFamily="18" charset="0"/>
                                        <a:cs typeface="Times New Roman" panose="02020603050405020304" pitchFamily="18" charset="0"/>
                                      </a:rPr>
                                      <m:t>j</m:t>
                                    </m:r>
                                  </m:sub>
                                </m:sSub>
                              </m:num>
                              <m:den>
                                <m:sSup>
                                  <m:sSupPr>
                                    <m:ctrlPr>
                                      <a:rPr lang="en-US" sz="1800" i="1">
                                        <a:latin typeface="Cambria Math" panose="02040503050406030204" pitchFamily="18" charset="0"/>
                                        <a:cs typeface="Times New Roman" panose="02020603050405020304" pitchFamily="18" charset="0"/>
                                      </a:rPr>
                                    </m:ctrlPr>
                                  </m:sSupPr>
                                  <m:e>
                                    <m:r>
                                      <m:rPr>
                                        <m:nor/>
                                      </m:rPr>
                                      <a:rPr lang="en-US" sz="1800">
                                        <a:latin typeface="Times New Roman" panose="02020603050405020304" pitchFamily="18" charset="0"/>
                                        <a:cs typeface="Times New Roman" panose="02020603050405020304" pitchFamily="18" charset="0"/>
                                      </a:rPr>
                                      <m:t>10</m:t>
                                    </m:r>
                                  </m:e>
                                  <m:sup>
                                    <m:r>
                                      <m:rPr>
                                        <m:nor/>
                                      </m:rPr>
                                      <a:rPr lang="en-US" sz="1800">
                                        <a:latin typeface="Times New Roman" panose="02020603050405020304" pitchFamily="18" charset="0"/>
                                        <a:cs typeface="Times New Roman" panose="02020603050405020304" pitchFamily="18" charset="0"/>
                                      </a:rPr>
                                      <m:t>9</m:t>
                                    </m:r>
                                  </m:sup>
                                </m:sSup>
                              </m:den>
                            </m:f>
                          </m:e>
                        </m:d>
                      </m:e>
                    </m:func>
                  </m:oMath>
                </a14:m>
                <a:r>
                  <a:rPr lang="en-US" sz="1800" dirty="0">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Represents the value of the sentential relation strength (weight) between two concepts. </a:t>
                </a:r>
              </a:p>
              <a:p>
                <a:pPr lvl="1" algn="just">
                  <a:buFont typeface="Wingdings" panose="05000000000000000000" pitchFamily="2" charset="2"/>
                  <a:buChar char="ü"/>
                </a:pPr>
                <a:endParaRPr lang="en-US" sz="16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endParaRPr lang="en-US" sz="1600" dirty="0">
                  <a:latin typeface="Times New Roman" panose="02020603050405020304" pitchFamily="18" charset="0"/>
                  <a:cs typeface="Times New Roman" panose="02020603050405020304" pitchFamily="18" charset="0"/>
                </a:endParaRPr>
              </a:p>
              <a:p>
                <a:pPr marL="274320" lvl="1" indent="0" algn="just">
                  <a:buNone/>
                </a:pPr>
                <a:endParaRPr lang="en-US" sz="1600" dirty="0">
                  <a:latin typeface="Times New Roman" panose="02020603050405020304" pitchFamily="18" charset="0"/>
                  <a:cs typeface="Times New Roman" panose="02020603050405020304" pitchFamily="18" charset="0"/>
                </a:endParaRPr>
              </a:p>
              <a:p>
                <a:pPr algn="just">
                  <a:buClr>
                    <a:srgbClr val="002060"/>
                  </a:buClr>
                </a:pPr>
                <a:r>
                  <a:rPr lang="en-US" sz="2000" dirty="0">
                    <a:latin typeface="Times New Roman" panose="02020603050405020304" pitchFamily="18" charset="0"/>
                    <a:cs typeface="Times New Roman" panose="02020603050405020304" pitchFamily="18" charset="0"/>
                  </a:rPr>
                  <a:t>The initial illumination value of a concept is calculated by</a:t>
                </a:r>
              </a:p>
              <a:p>
                <a:pPr marL="0" indent="0" algn="ctr">
                  <a:buNone/>
                </a:pPr>
                <a:r>
                  <a:rPr lang="en-US" sz="1800" dirty="0">
                    <a:latin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rPr>
                        </m:ctrlPr>
                      </m:sSubPr>
                      <m:e>
                        <m:r>
                          <m:rPr>
                            <m:nor/>
                          </m:rPr>
                          <a:rPr lang="en-US" sz="1800">
                            <a:latin typeface="Times New Roman" panose="02020603050405020304" pitchFamily="18" charset="0"/>
                            <a:cs typeface="Times New Roman" panose="02020603050405020304" pitchFamily="18" charset="0"/>
                          </a:rPr>
                          <m:t>h</m:t>
                        </m:r>
                      </m:e>
                      <m:sub>
                        <m:r>
                          <m:rPr>
                            <m:nor/>
                          </m:rPr>
                          <a:rPr lang="en-US" sz="1800">
                            <a:latin typeface="Times New Roman" panose="02020603050405020304" pitchFamily="18" charset="0"/>
                            <a:cs typeface="Times New Roman" panose="02020603050405020304" pitchFamily="18" charset="0"/>
                          </a:rPr>
                          <m:t>i</m:t>
                        </m:r>
                      </m:sub>
                    </m:sSub>
                    <m:r>
                      <m:rPr>
                        <m:nor/>
                      </m:rPr>
                      <a:rPr lang="en-US" sz="1800">
                        <a:latin typeface="Times New Roman" panose="02020603050405020304" pitchFamily="18" charset="0"/>
                        <a:cs typeface="Times New Roman" panose="02020603050405020304" pitchFamily="18" charset="0"/>
                      </a:rPr>
                      <m:t>(0) = −1/</m:t>
                    </m:r>
                    <m:func>
                      <m:funcPr>
                        <m:ctrlPr>
                          <a:rPr lang="en-US" sz="1800" i="1">
                            <a:latin typeface="Cambria Math" panose="02040503050406030204" pitchFamily="18" charset="0"/>
                          </a:rPr>
                        </m:ctrlPr>
                      </m:funcPr>
                      <m:fName>
                        <m:r>
                          <m:rPr>
                            <m:nor/>
                          </m:rPr>
                          <a:rPr lang="en-US" sz="1800">
                            <a:latin typeface="Times New Roman" panose="02020603050405020304" pitchFamily="18" charset="0"/>
                            <a:cs typeface="Times New Roman" panose="02020603050405020304" pitchFamily="18" charset="0"/>
                          </a:rPr>
                          <m:t>log</m:t>
                        </m:r>
                      </m:fName>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nor/>
                                      </m:rPr>
                                      <a:rPr lang="en-US" sz="1800">
                                        <a:latin typeface="Times New Roman" panose="02020603050405020304" pitchFamily="18" charset="0"/>
                                        <a:cs typeface="Times New Roman" panose="02020603050405020304" pitchFamily="18" charset="0"/>
                                      </a:rPr>
                                      <m:t>f</m:t>
                                    </m:r>
                                  </m:e>
                                  <m:sub>
                                    <m:r>
                                      <m:rPr>
                                        <m:nor/>
                                      </m:rPr>
                                      <a:rPr lang="en-US" sz="1800">
                                        <a:latin typeface="Times New Roman" panose="02020603050405020304" pitchFamily="18" charset="0"/>
                                        <a:cs typeface="Times New Roman" panose="02020603050405020304" pitchFamily="18" charset="0"/>
                                      </a:rPr>
                                      <m:t>i</m:t>
                                    </m:r>
                                  </m:sub>
                                </m:sSub>
                              </m:num>
                              <m:den>
                                <m:sSup>
                                  <m:sSupPr>
                                    <m:ctrlPr>
                                      <a:rPr lang="en-US" sz="1800" i="1">
                                        <a:latin typeface="Cambria Math" panose="02040503050406030204" pitchFamily="18" charset="0"/>
                                      </a:rPr>
                                    </m:ctrlPr>
                                  </m:sSupPr>
                                  <m:e>
                                    <m:r>
                                      <m:rPr>
                                        <m:nor/>
                                      </m:rPr>
                                      <a:rPr lang="en-US" sz="1800">
                                        <a:latin typeface="Times New Roman" panose="02020603050405020304" pitchFamily="18" charset="0"/>
                                        <a:cs typeface="Times New Roman" panose="02020603050405020304" pitchFamily="18" charset="0"/>
                                      </a:rPr>
                                      <m:t>10</m:t>
                                    </m:r>
                                  </m:e>
                                  <m:sup>
                                    <m:r>
                                      <m:rPr>
                                        <m:nor/>
                                      </m:rPr>
                                      <a:rPr lang="en-US" sz="1800">
                                        <a:latin typeface="Times New Roman" panose="02020603050405020304" pitchFamily="18" charset="0"/>
                                        <a:cs typeface="Times New Roman" panose="02020603050405020304" pitchFamily="18" charset="0"/>
                                      </a:rPr>
                                      <m:t>9</m:t>
                                    </m:r>
                                  </m:sup>
                                </m:sSup>
                              </m:den>
                            </m:f>
                          </m:e>
                        </m:d>
                      </m:e>
                    </m:func>
                  </m:oMath>
                </a14:m>
                <a:r>
                  <a:rPr lang="en-US" sz="1800" dirty="0">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The initial value represents the prior knowledge or the familiarity of the concept.</a:t>
                </a:r>
              </a:p>
              <a:p>
                <a:pPr lvl="1" algn="just">
                  <a:buFont typeface="Wingdings" panose="05000000000000000000" pitchFamily="2" charset="2"/>
                  <a:buChar char="ü"/>
                </a:pPr>
                <a:endParaRPr lang="en-US" sz="16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endParaRPr lang="en-US" sz="1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70" t="-750"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CE12D2B-AB60-4C44-ABD4-DDC7531C4A81}" type="slidenum">
              <a:rPr lang="en-US" smtClean="0"/>
              <a:t>63</a:t>
            </a:fld>
            <a:endParaRPr lang="en-US"/>
          </a:p>
        </p:txBody>
      </p:sp>
      <p:cxnSp>
        <p:nvCxnSpPr>
          <p:cNvPr id="5" name="Straight Arrow Connector 4"/>
          <p:cNvCxnSpPr/>
          <p:nvPr/>
        </p:nvCxnSpPr>
        <p:spPr>
          <a:xfrm flipH="1">
            <a:off x="5562600" y="2286000"/>
            <a:ext cx="304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638800" y="4953000"/>
            <a:ext cx="304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p:cNvPr>
          <p:cNvPicPr>
            <a:picLocks noChangeAspect="1"/>
          </p:cNvPicPr>
          <p:nvPr/>
        </p:nvPicPr>
        <p:blipFill>
          <a:blip r:embed="rId4"/>
          <a:stretch>
            <a:fillRect/>
          </a:stretch>
        </p:blipFill>
        <p:spPr>
          <a:xfrm>
            <a:off x="7852468" y="6019800"/>
            <a:ext cx="1062931" cy="753768"/>
          </a:xfrm>
          <a:prstGeom prst="rect">
            <a:avLst/>
          </a:prstGeom>
        </p:spPr>
      </p:pic>
      <p:sp>
        <p:nvSpPr>
          <p:cNvPr id="8" name="TextBox 7">
            <a:extLst>
              <a:ext uri="{FF2B5EF4-FFF2-40B4-BE49-F238E27FC236}">
                <a16:creationId xmlns:a16="http://schemas.microsoft.com/office/drawing/2014/main" id="{7B88D87D-0EE7-4EA7-8015-C53785ED0647}"/>
              </a:ext>
            </a:extLst>
          </p:cNvPr>
          <p:cNvSpPr txBox="1"/>
          <p:nvPr/>
        </p:nvSpPr>
        <p:spPr>
          <a:xfrm>
            <a:off x="5943600" y="1981200"/>
            <a:ext cx="2590800"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f</a:t>
            </a:r>
            <a:r>
              <a:rPr lang="en-US" sz="1200" i="1" baseline="-25000" dirty="0" err="1">
                <a:latin typeface="Times New Roman" panose="02020603050405020304" pitchFamily="18" charset="0"/>
                <a:cs typeface="Times New Roman" panose="02020603050405020304" pitchFamily="18" charset="0"/>
              </a:rPr>
              <a:t>i,j</a:t>
            </a:r>
            <a:r>
              <a:rPr lang="en-US" sz="1200" dirty="0">
                <a:latin typeface="Times New Roman" panose="02020603050405020304" pitchFamily="18" charset="0"/>
                <a:cs typeface="Times New Roman" panose="02020603050405020304" pitchFamily="18" charset="0"/>
              </a:rPr>
              <a:t> : the frequency of the relation type between  concept </a:t>
            </a:r>
            <a:r>
              <a:rPr lang="en-US" sz="1200" i="1" dirty="0">
                <a:latin typeface="Times New Roman" panose="02020603050405020304" pitchFamily="18" charset="0"/>
                <a:cs typeface="Times New Roman" panose="02020603050405020304" pitchFamily="18" charset="0"/>
              </a:rPr>
              <a:t>c</a:t>
            </a:r>
            <a:r>
              <a:rPr lang="en-US" sz="1200" i="1" baseline="-25000" dirty="0">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and </a:t>
            </a:r>
            <a:r>
              <a:rPr lang="en-US" sz="1200" i="1" dirty="0" err="1">
                <a:latin typeface="Times New Roman" panose="02020603050405020304" pitchFamily="18" charset="0"/>
                <a:cs typeface="Times New Roman" panose="02020603050405020304" pitchFamily="18" charset="0"/>
              </a:rPr>
              <a:t>c</a:t>
            </a:r>
            <a:r>
              <a:rPr lang="en-US" sz="1200" i="1" baseline="-25000" dirty="0" err="1">
                <a:latin typeface="Times New Roman" panose="02020603050405020304" pitchFamily="18" charset="0"/>
                <a:cs typeface="Times New Roman" panose="02020603050405020304" pitchFamily="18" charset="0"/>
              </a:rPr>
              <a:t>j</a:t>
            </a:r>
            <a:r>
              <a:rPr lang="en-US" sz="1200" dirty="0">
                <a:latin typeface="Times New Roman" panose="02020603050405020304" pitchFamily="18" charset="0"/>
                <a:cs typeface="Times New Roman" panose="02020603050405020304" pitchFamily="18" charset="0"/>
              </a:rPr>
              <a:t> extracted from Gutenberg project. </a:t>
            </a:r>
            <a:endParaRPr lang="en-US" sz="1200" dirty="0"/>
          </a:p>
        </p:txBody>
      </p:sp>
      <p:sp>
        <p:nvSpPr>
          <p:cNvPr id="9" name="TextBox 8">
            <a:extLst>
              <a:ext uri="{FF2B5EF4-FFF2-40B4-BE49-F238E27FC236}">
                <a16:creationId xmlns:a16="http://schemas.microsoft.com/office/drawing/2014/main" id="{C729DB1C-44DC-439A-A2FD-C69686CEAE31}"/>
              </a:ext>
            </a:extLst>
          </p:cNvPr>
          <p:cNvSpPr txBox="1"/>
          <p:nvPr/>
        </p:nvSpPr>
        <p:spPr>
          <a:xfrm>
            <a:off x="5965934" y="4722167"/>
            <a:ext cx="2590800" cy="46166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f</a:t>
            </a:r>
            <a:r>
              <a:rPr lang="en-US" sz="1200" i="1" baseline="-25000" dirty="0" err="1">
                <a:latin typeface="Times New Roman" panose="02020603050405020304" pitchFamily="18" charset="0"/>
                <a:cs typeface="Times New Roman" panose="02020603050405020304" pitchFamily="18" charset="0"/>
              </a:rPr>
              <a:t>i,j</a:t>
            </a:r>
            <a:r>
              <a:rPr lang="en-US" sz="1200" dirty="0">
                <a:latin typeface="Times New Roman" panose="02020603050405020304" pitchFamily="18" charset="0"/>
                <a:cs typeface="Times New Roman" panose="02020603050405020304" pitchFamily="18" charset="0"/>
              </a:rPr>
              <a:t> : the frequency of the concept extracted from Gutenberg project. </a:t>
            </a:r>
            <a:endParaRPr lang="en-US" sz="1200" dirty="0"/>
          </a:p>
        </p:txBody>
      </p:sp>
    </p:spTree>
    <p:extLst>
      <p:ext uri="{BB962C8B-B14F-4D97-AF65-F5344CB8AC3E}">
        <p14:creationId xmlns:p14="http://schemas.microsoft.com/office/powerpoint/2010/main" val="16060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5" name="Straight Arrow Connector 44"/>
          <p:cNvCxnSpPr/>
          <p:nvPr/>
        </p:nvCxnSpPr>
        <p:spPr>
          <a:xfrm flipH="1" flipV="1">
            <a:off x="3147906" y="3253866"/>
            <a:ext cx="1090490" cy="7147"/>
          </a:xfrm>
          <a:prstGeom prst="straightConnector1">
            <a:avLst/>
          </a:prstGeom>
          <a:ln>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328733" y="3162299"/>
            <a:ext cx="640080" cy="6400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2</a:t>
            </a:r>
          </a:p>
        </p:txBody>
      </p:sp>
      <p:cxnSp>
        <p:nvCxnSpPr>
          <p:cNvPr id="8" name="Straight Connector 7"/>
          <p:cNvCxnSpPr/>
          <p:nvPr/>
        </p:nvCxnSpPr>
        <p:spPr>
          <a:xfrm>
            <a:off x="3051178" y="3429000"/>
            <a:ext cx="12752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421925" y="3108960"/>
            <a:ext cx="640080" cy="6400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25000" dirty="0">
                <a:solidFill>
                  <a:schemeClr val="tx1"/>
                </a:solidFill>
                <a:latin typeface="Times New Roman" panose="02020603050405020304" pitchFamily="18" charset="0"/>
                <a:cs typeface="Times New Roman" panose="02020603050405020304" pitchFamily="18" charset="0"/>
              </a:rPr>
              <a:t>1</a:t>
            </a:r>
          </a:p>
        </p:txBody>
      </p:sp>
      <p:sp>
        <p:nvSpPr>
          <p:cNvPr id="14" name="TextBox 13"/>
          <p:cNvSpPr txBox="1"/>
          <p:nvPr/>
        </p:nvSpPr>
        <p:spPr>
          <a:xfrm>
            <a:off x="4559443" y="3846924"/>
            <a:ext cx="517676"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1.4</a:t>
            </a:r>
          </a:p>
        </p:txBody>
      </p:sp>
      <p:cxnSp>
        <p:nvCxnSpPr>
          <p:cNvPr id="19" name="Straight Arrow Connector 18"/>
          <p:cNvCxnSpPr/>
          <p:nvPr/>
        </p:nvCxnSpPr>
        <p:spPr>
          <a:xfrm flipV="1">
            <a:off x="3152342" y="3249093"/>
            <a:ext cx="1088136" cy="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81200" y="3528439"/>
            <a:ext cx="43810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0.5</a:t>
            </a:r>
          </a:p>
        </p:txBody>
      </p:sp>
      <p:sp>
        <p:nvSpPr>
          <p:cNvPr id="22" name="Oval 21"/>
          <p:cNvSpPr/>
          <p:nvPr/>
        </p:nvSpPr>
        <p:spPr>
          <a:xfrm>
            <a:off x="4328733" y="1220322"/>
            <a:ext cx="640080" cy="6400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3</a:t>
            </a:r>
          </a:p>
        </p:txBody>
      </p:sp>
      <p:cxnSp>
        <p:nvCxnSpPr>
          <p:cNvPr id="23" name="Straight Connector 22"/>
          <p:cNvCxnSpPr/>
          <p:nvPr/>
        </p:nvCxnSpPr>
        <p:spPr>
          <a:xfrm>
            <a:off x="4629121" y="1860402"/>
            <a:ext cx="5442" cy="128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63371" y="3447526"/>
            <a:ext cx="12752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249610" y="3127486"/>
            <a:ext cx="640080" cy="6400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25000" dirty="0">
                <a:solidFill>
                  <a:schemeClr val="tx1"/>
                </a:solidFill>
                <a:latin typeface="Times New Roman" panose="02020603050405020304" pitchFamily="18" charset="0"/>
                <a:cs typeface="Times New Roman" panose="02020603050405020304" pitchFamily="18" charset="0"/>
              </a:rPr>
              <a:t>4</a:t>
            </a:r>
          </a:p>
        </p:txBody>
      </p:sp>
      <p:sp>
        <p:nvSpPr>
          <p:cNvPr id="27" name="TextBox 26"/>
          <p:cNvSpPr txBox="1"/>
          <p:nvPr/>
        </p:nvSpPr>
        <p:spPr>
          <a:xfrm>
            <a:off x="6898836" y="3482339"/>
            <a:ext cx="49256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0.2</a:t>
            </a:r>
          </a:p>
        </p:txBody>
      </p:sp>
      <p:sp>
        <p:nvSpPr>
          <p:cNvPr id="29" name="TextBox 28"/>
          <p:cNvSpPr txBox="1"/>
          <p:nvPr/>
        </p:nvSpPr>
        <p:spPr>
          <a:xfrm>
            <a:off x="228600" y="618039"/>
            <a:ext cx="143207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Phase_0</a:t>
            </a:r>
          </a:p>
        </p:txBody>
      </p:sp>
      <p:sp>
        <p:nvSpPr>
          <p:cNvPr id="30" name="TextBox 29"/>
          <p:cNvSpPr txBox="1"/>
          <p:nvPr/>
        </p:nvSpPr>
        <p:spPr>
          <a:xfrm>
            <a:off x="228600" y="609600"/>
            <a:ext cx="143207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Phase_1</a:t>
            </a:r>
          </a:p>
        </p:txBody>
      </p:sp>
      <p:cxnSp>
        <p:nvCxnSpPr>
          <p:cNvPr id="31" name="Straight Arrow Connector 30"/>
          <p:cNvCxnSpPr/>
          <p:nvPr/>
        </p:nvCxnSpPr>
        <p:spPr>
          <a:xfrm flipH="1" flipV="1">
            <a:off x="5047939" y="3254451"/>
            <a:ext cx="1090490" cy="714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328733" y="3162299"/>
            <a:ext cx="640080" cy="6400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2</a:t>
            </a:r>
          </a:p>
        </p:txBody>
      </p:sp>
      <p:sp>
        <p:nvSpPr>
          <p:cNvPr id="35" name="TextBox 34"/>
          <p:cNvSpPr txBox="1"/>
          <p:nvPr/>
        </p:nvSpPr>
        <p:spPr>
          <a:xfrm>
            <a:off x="4572000" y="3854296"/>
            <a:ext cx="49256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0.7</a:t>
            </a:r>
          </a:p>
        </p:txBody>
      </p:sp>
      <p:sp>
        <p:nvSpPr>
          <p:cNvPr id="36" name="TextBox 35"/>
          <p:cNvSpPr txBox="1"/>
          <p:nvPr/>
        </p:nvSpPr>
        <p:spPr>
          <a:xfrm>
            <a:off x="228600" y="609600"/>
            <a:ext cx="143207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Phase_2</a:t>
            </a:r>
          </a:p>
        </p:txBody>
      </p:sp>
      <p:sp>
        <p:nvSpPr>
          <p:cNvPr id="37" name="Oval 36"/>
          <p:cNvSpPr/>
          <p:nvPr/>
        </p:nvSpPr>
        <p:spPr>
          <a:xfrm>
            <a:off x="4328733" y="1224008"/>
            <a:ext cx="640080" cy="6400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3</a:t>
            </a:r>
          </a:p>
        </p:txBody>
      </p:sp>
      <p:cxnSp>
        <p:nvCxnSpPr>
          <p:cNvPr id="38" name="Straight Arrow Connector 37"/>
          <p:cNvCxnSpPr/>
          <p:nvPr/>
        </p:nvCxnSpPr>
        <p:spPr>
          <a:xfrm flipV="1">
            <a:off x="4763611" y="1939147"/>
            <a:ext cx="3613" cy="10972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963371" y="1374844"/>
            <a:ext cx="49256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0.7</a:t>
            </a:r>
          </a:p>
        </p:txBody>
      </p:sp>
      <p:sp>
        <p:nvSpPr>
          <p:cNvPr id="43" name="Oval 42"/>
          <p:cNvSpPr/>
          <p:nvPr/>
        </p:nvSpPr>
        <p:spPr>
          <a:xfrm>
            <a:off x="2419623" y="3108960"/>
            <a:ext cx="640080" cy="6400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25000" dirty="0">
                <a:solidFill>
                  <a:schemeClr val="tx1"/>
                </a:solidFill>
                <a:latin typeface="Times New Roman" panose="02020603050405020304" pitchFamily="18" charset="0"/>
                <a:cs typeface="Times New Roman" panose="02020603050405020304" pitchFamily="18" charset="0"/>
              </a:rPr>
              <a:t>1</a:t>
            </a:r>
          </a:p>
        </p:txBody>
      </p:sp>
      <p:cxnSp>
        <p:nvCxnSpPr>
          <p:cNvPr id="46" name="Straight Arrow Connector 45"/>
          <p:cNvCxnSpPr/>
          <p:nvPr/>
        </p:nvCxnSpPr>
        <p:spPr>
          <a:xfrm flipV="1">
            <a:off x="3170884" y="3241946"/>
            <a:ext cx="1088136" cy="2"/>
          </a:xfrm>
          <a:prstGeom prst="straightConnector1">
            <a:avLst/>
          </a:prstGeom>
          <a:ln>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86642" y="3542882"/>
            <a:ext cx="43810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1.2</a:t>
            </a:r>
          </a:p>
        </p:txBody>
      </p:sp>
      <p:sp>
        <p:nvSpPr>
          <p:cNvPr id="48" name="TextBox 47"/>
          <p:cNvSpPr txBox="1"/>
          <p:nvPr/>
        </p:nvSpPr>
        <p:spPr>
          <a:xfrm>
            <a:off x="6896401" y="3482339"/>
            <a:ext cx="49256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2.3</a:t>
            </a:r>
          </a:p>
        </p:txBody>
      </p:sp>
      <p:cxnSp>
        <p:nvCxnSpPr>
          <p:cNvPr id="49" name="Straight Arrow Connector 48"/>
          <p:cNvCxnSpPr/>
          <p:nvPr/>
        </p:nvCxnSpPr>
        <p:spPr>
          <a:xfrm flipH="1" flipV="1">
            <a:off x="5047939" y="3241946"/>
            <a:ext cx="1090490" cy="714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328733" y="3162299"/>
            <a:ext cx="640080" cy="6400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2</a:t>
            </a:r>
          </a:p>
        </p:txBody>
      </p:sp>
      <p:sp>
        <p:nvSpPr>
          <p:cNvPr id="51" name="Oval 50"/>
          <p:cNvSpPr/>
          <p:nvPr/>
        </p:nvSpPr>
        <p:spPr>
          <a:xfrm>
            <a:off x="6242899" y="3127486"/>
            <a:ext cx="640080" cy="6400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25000" dirty="0">
                <a:solidFill>
                  <a:schemeClr val="tx1"/>
                </a:solidFill>
                <a:latin typeface="Times New Roman" panose="02020603050405020304" pitchFamily="18" charset="0"/>
                <a:cs typeface="Times New Roman" panose="02020603050405020304" pitchFamily="18" charset="0"/>
              </a:rPr>
              <a:t>4</a:t>
            </a:r>
          </a:p>
        </p:txBody>
      </p:sp>
      <p:cxnSp>
        <p:nvCxnSpPr>
          <p:cNvPr id="52" name="Straight Arrow Connector 51"/>
          <p:cNvCxnSpPr/>
          <p:nvPr/>
        </p:nvCxnSpPr>
        <p:spPr>
          <a:xfrm flipH="1" flipV="1">
            <a:off x="5038526" y="3253866"/>
            <a:ext cx="1090490" cy="7147"/>
          </a:xfrm>
          <a:prstGeom prst="straightConnector1">
            <a:avLst/>
          </a:prstGeom>
          <a:ln>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889690" y="3482339"/>
            <a:ext cx="49256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0.9</a:t>
            </a:r>
          </a:p>
        </p:txBody>
      </p:sp>
      <p:sp>
        <p:nvSpPr>
          <p:cNvPr id="54" name="TextBox 53"/>
          <p:cNvSpPr txBox="1"/>
          <p:nvPr/>
        </p:nvSpPr>
        <p:spPr>
          <a:xfrm>
            <a:off x="228600" y="618038"/>
            <a:ext cx="143207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Phase_3</a:t>
            </a:r>
          </a:p>
        </p:txBody>
      </p:sp>
      <p:sp>
        <p:nvSpPr>
          <p:cNvPr id="56" name="TextBox 55"/>
          <p:cNvSpPr txBox="1"/>
          <p:nvPr/>
        </p:nvSpPr>
        <p:spPr>
          <a:xfrm>
            <a:off x="1981200" y="3515742"/>
            <a:ext cx="49256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2.6</a:t>
            </a:r>
          </a:p>
        </p:txBody>
      </p:sp>
      <p:sp>
        <p:nvSpPr>
          <p:cNvPr id="57" name="Oval 56"/>
          <p:cNvSpPr/>
          <p:nvPr/>
        </p:nvSpPr>
        <p:spPr>
          <a:xfrm>
            <a:off x="2419314" y="3109241"/>
            <a:ext cx="640080" cy="640080"/>
          </a:xfrm>
          <a:prstGeom prst="ellipse">
            <a:avLst/>
          </a:prstGeom>
          <a:solidFill>
            <a:srgbClr val="218F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25000" dirty="0">
                <a:solidFill>
                  <a:schemeClr val="tx1"/>
                </a:solidFill>
                <a:latin typeface="Times New Roman" panose="02020603050405020304" pitchFamily="18" charset="0"/>
                <a:cs typeface="Times New Roman" panose="02020603050405020304" pitchFamily="18" charset="0"/>
              </a:rPr>
              <a:t>1</a:t>
            </a:r>
          </a:p>
        </p:txBody>
      </p:sp>
      <p:cxnSp>
        <p:nvCxnSpPr>
          <p:cNvPr id="58" name="Straight Arrow Connector 57"/>
          <p:cNvCxnSpPr/>
          <p:nvPr/>
        </p:nvCxnSpPr>
        <p:spPr>
          <a:xfrm flipV="1">
            <a:off x="4764355" y="1951842"/>
            <a:ext cx="3613" cy="1097280"/>
          </a:xfrm>
          <a:prstGeom prst="straightConnector1">
            <a:avLst/>
          </a:prstGeom>
          <a:ln>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963370" y="1359943"/>
            <a:ext cx="49256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2.1</a:t>
            </a:r>
          </a:p>
        </p:txBody>
      </p:sp>
      <p:sp>
        <p:nvSpPr>
          <p:cNvPr id="60" name="TextBox 59"/>
          <p:cNvSpPr txBox="1"/>
          <p:nvPr/>
        </p:nvSpPr>
        <p:spPr>
          <a:xfrm>
            <a:off x="4564686" y="3839552"/>
            <a:ext cx="49256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4.2</a:t>
            </a:r>
          </a:p>
        </p:txBody>
      </p:sp>
      <p:sp>
        <p:nvSpPr>
          <p:cNvPr id="61" name="Oval 60"/>
          <p:cNvSpPr/>
          <p:nvPr/>
        </p:nvSpPr>
        <p:spPr>
          <a:xfrm>
            <a:off x="4330706" y="3162299"/>
            <a:ext cx="640080" cy="640080"/>
          </a:xfrm>
          <a:prstGeom prst="ellipse">
            <a:avLst/>
          </a:prstGeom>
          <a:solidFill>
            <a:srgbClr val="218F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2</a:t>
            </a:r>
          </a:p>
        </p:txBody>
      </p:sp>
      <p:sp>
        <p:nvSpPr>
          <p:cNvPr id="62" name="Oval 61"/>
          <p:cNvSpPr/>
          <p:nvPr/>
        </p:nvSpPr>
        <p:spPr>
          <a:xfrm>
            <a:off x="4330706" y="1220322"/>
            <a:ext cx="640080" cy="6400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10000" dirty="0">
                <a:solidFill>
                  <a:schemeClr val="tx1"/>
                </a:solidFill>
                <a:latin typeface="Times New Roman" panose="02020603050405020304" pitchFamily="18" charset="0"/>
                <a:cs typeface="Times New Roman" panose="02020603050405020304" pitchFamily="18" charset="0"/>
              </a:rPr>
              <a:t>3</a:t>
            </a:r>
          </a:p>
        </p:txBody>
      </p:sp>
      <p:sp>
        <p:nvSpPr>
          <p:cNvPr id="63" name="Oval 62"/>
          <p:cNvSpPr/>
          <p:nvPr/>
        </p:nvSpPr>
        <p:spPr>
          <a:xfrm>
            <a:off x="6247346" y="3127486"/>
            <a:ext cx="640080" cy="640080"/>
          </a:xfrm>
          <a:prstGeom prst="ellipse">
            <a:avLst/>
          </a:prstGeom>
          <a:solidFill>
            <a:srgbClr val="218F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t>
            </a:r>
            <a:r>
              <a:rPr lang="en-US" sz="2000" b="1" baseline="-25000" dirty="0">
                <a:solidFill>
                  <a:schemeClr val="tx1"/>
                </a:solidFill>
                <a:latin typeface="Times New Roman" panose="02020603050405020304" pitchFamily="18" charset="0"/>
                <a:cs typeface="Times New Roman" panose="02020603050405020304" pitchFamily="18" charset="0"/>
              </a:rPr>
              <a:t>4</a:t>
            </a:r>
          </a:p>
        </p:txBody>
      </p:sp>
      <p:pic>
        <p:nvPicPr>
          <p:cNvPr id="64" name="Picture 63">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417894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3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3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4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38"/>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xit"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xit"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5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47"/>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4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46"/>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childTnLst>
                                </p:cTn>
                              </p:par>
                              <p:par>
                                <p:cTn id="113" presetID="1" presetClass="exit" presetSubtype="0" fill="hold" grpId="2" nodeType="withEffect">
                                  <p:stCondLst>
                                    <p:cond delay="0"/>
                                  </p:stCondLst>
                                  <p:childTnLst>
                                    <p:set>
                                      <p:cBhvr>
                                        <p:cTn id="114" dur="1" fill="hold">
                                          <p:stCondLst>
                                            <p:cond delay="0"/>
                                          </p:stCondLst>
                                        </p:cTn>
                                        <p:tgtEl>
                                          <p:spTgt spid="35"/>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50"/>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8"/>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42"/>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58"/>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49"/>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58"/>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4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53"/>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48"/>
                                        </p:tgtEl>
                                        <p:attrNameLst>
                                          <p:attrName>style.visibility</p:attrName>
                                        </p:attrNameLst>
                                      </p:cBhvr>
                                      <p:to>
                                        <p:strVal val="visible"/>
                                      </p:to>
                                    </p:set>
                                  </p:childTnLst>
                                </p:cTn>
                              </p:par>
                              <p:par>
                                <p:cTn id="151" presetID="1" presetClass="exit" presetSubtype="0" fill="hold" nodeType="withEffect">
                                  <p:stCondLst>
                                    <p:cond delay="0"/>
                                  </p:stCondLst>
                                  <p:childTnLst>
                                    <p:set>
                                      <p:cBhvr>
                                        <p:cTn id="152"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0" grpId="0"/>
      <p:bldP spid="22" grpId="0" animBg="1"/>
      <p:bldP spid="26" grpId="0" animBg="1"/>
      <p:bldP spid="27" grpId="0"/>
      <p:bldP spid="29" grpId="0"/>
      <p:bldP spid="30" grpId="0"/>
      <p:bldP spid="30" grpId="1"/>
      <p:bldP spid="34" grpId="0" animBg="1"/>
      <p:bldP spid="34" grpId="1" animBg="1"/>
      <p:bldP spid="35" grpId="0"/>
      <p:bldP spid="35" grpId="1"/>
      <p:bldP spid="35" grpId="2"/>
      <p:bldP spid="36" grpId="0"/>
      <p:bldP spid="36" grpId="1"/>
      <p:bldP spid="37" grpId="0" animBg="1"/>
      <p:bldP spid="42" grpId="0"/>
      <p:bldP spid="42" grpId="1"/>
      <p:bldP spid="43" grpId="0" animBg="1"/>
      <p:bldP spid="43" grpId="1" animBg="1"/>
      <p:bldP spid="47" grpId="0"/>
      <p:bldP spid="47" grpId="1"/>
      <p:bldP spid="48" grpId="0"/>
      <p:bldP spid="50" grpId="0" animBg="1"/>
      <p:bldP spid="50" grpId="1" animBg="1"/>
      <p:bldP spid="51" grpId="0" animBg="1"/>
      <p:bldP spid="53" grpId="0"/>
      <p:bldP spid="53" grpId="1"/>
      <p:bldP spid="54" grpId="0"/>
      <p:bldP spid="56" grpId="0"/>
      <p:bldP spid="57" grpId="0" animBg="1"/>
      <p:bldP spid="59" grpId="0"/>
      <p:bldP spid="60" grpId="0"/>
      <p:bldP spid="61" grpId="0" animBg="1"/>
      <p:bldP spid="62" grpId="0" animBg="1"/>
      <p:bldP spid="6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65</a:t>
            </a:fld>
            <a:endParaRPr lang="en-US"/>
          </a:p>
        </p:txBody>
      </p:sp>
      <p:pic>
        <p:nvPicPr>
          <p:cNvPr id="5" name="Picture 4"/>
          <p:cNvPicPr>
            <a:picLocks noChangeAspect="1"/>
          </p:cNvPicPr>
          <p:nvPr/>
        </p:nvPicPr>
        <p:blipFill>
          <a:blip r:embed="rId3"/>
          <a:stretch>
            <a:fillRect/>
          </a:stretch>
        </p:blipFill>
        <p:spPr>
          <a:xfrm>
            <a:off x="495237" y="914400"/>
            <a:ext cx="8039163" cy="3450700"/>
          </a:xfrm>
          <a:prstGeom prst="rect">
            <a:avLst/>
          </a:prstGeom>
        </p:spPr>
      </p:pic>
      <p:sp>
        <p:nvSpPr>
          <p:cNvPr id="6" name="Rectangle 5"/>
          <p:cNvSpPr/>
          <p:nvPr/>
        </p:nvSpPr>
        <p:spPr>
          <a:xfrm>
            <a:off x="133381" y="5200471"/>
            <a:ext cx="8686800" cy="1200329"/>
          </a:xfrm>
          <a:prstGeom prst="rect">
            <a:avLst/>
          </a:prstGeom>
        </p:spPr>
        <p:txBody>
          <a:bodyPr wrap="square">
            <a:spAutoFit/>
          </a:bodyPr>
          <a:lstStyle/>
          <a:p>
            <a:pPr marL="285750" indent="-285750" algn="just">
              <a:buClr>
                <a:srgbClr val="00206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example of the variance of </a:t>
            </a:r>
            <a:r>
              <a:rPr lang="en-US" i="1" dirty="0">
                <a:latin typeface="Times New Roman" panose="02020603050405020304" pitchFamily="18" charset="0"/>
                <a:cs typeface="Times New Roman" panose="02020603050405020304" pitchFamily="18" charset="0"/>
              </a:rPr>
              <a:t>h</a:t>
            </a:r>
            <a:r>
              <a:rPr lang="en-US" i="1" baseline="-25000" dirty="0">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concept ‘</a:t>
            </a:r>
            <a:r>
              <a:rPr lang="en-US" i="1" dirty="0">
                <a:latin typeface="Times New Roman" panose="02020603050405020304" pitchFamily="18" charset="0"/>
                <a:cs typeface="Times New Roman" panose="02020603050405020304" pitchFamily="18" charset="0"/>
              </a:rPr>
              <a:t>carbonization’ LTX1</a:t>
            </a:r>
            <a:r>
              <a:rPr lang="en-US" dirty="0">
                <a:latin typeface="Times New Roman" panose="02020603050405020304" pitchFamily="18" charset="0"/>
                <a:cs typeface="Times New Roman" panose="02020603050405020304" pitchFamily="18" charset="0"/>
              </a:rPr>
              <a:t> over 21 phases in the </a:t>
            </a:r>
            <a:r>
              <a:rPr lang="en-US" i="1" dirty="0" err="1">
                <a:latin typeface="Times New Roman" panose="02020603050405020304" pitchFamily="18" charset="0"/>
                <a:cs typeface="Times New Roman" panose="02020603050405020304" pitchFamily="18" charset="0"/>
              </a:rPr>
              <a:t>IKG</a:t>
            </a:r>
            <a:r>
              <a:rPr lang="en-US" i="1" baseline="-25000" dirty="0" err="1">
                <a:latin typeface="Times New Roman" panose="02020603050405020304" pitchFamily="18" charset="0"/>
                <a:cs typeface="Times New Roman" panose="02020603050405020304" pitchFamily="18" charset="0"/>
              </a:rPr>
              <a:t>final</a:t>
            </a:r>
            <a:r>
              <a:rPr lang="en-US" dirty="0">
                <a:latin typeface="Times New Roman" panose="02020603050405020304" pitchFamily="18" charset="0"/>
                <a:cs typeface="Times New Roman" panose="02020603050405020304" pitchFamily="18" charset="0"/>
              </a:rPr>
              <a:t>, where the size of the concept over the phases refers to its </a:t>
            </a:r>
            <a:r>
              <a:rPr lang="en-US" i="1" dirty="0">
                <a:latin typeface="Times New Roman" panose="02020603050405020304" pitchFamily="18" charset="0"/>
                <a:cs typeface="Times New Roman" panose="02020603050405020304" pitchFamily="18" charset="0"/>
              </a:rPr>
              <a:t>h</a:t>
            </a:r>
            <a:r>
              <a:rPr lang="en-US" i="1"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p>
          <a:p>
            <a:pPr marL="285750" indent="-285750" algn="just">
              <a:buClr>
                <a:srgbClr val="00206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size increases over the phases which indicates that the concept becomes more and more illustrated.</a:t>
            </a:r>
          </a:p>
        </p:txBody>
      </p:sp>
      <p:pic>
        <p:nvPicPr>
          <p:cNvPr id="7" name="Picture 6">
            <a:extLst/>
          </p:cNvPr>
          <p:cNvPicPr>
            <a:picLocks noChangeAspect="1"/>
          </p:cNvPicPr>
          <p:nvPr/>
        </p:nvPicPr>
        <p:blipFill>
          <a:blip r:embed="rId4"/>
          <a:stretch>
            <a:fillRect/>
          </a:stretch>
        </p:blipFill>
        <p:spPr>
          <a:xfrm>
            <a:off x="7852468" y="6019800"/>
            <a:ext cx="1062931" cy="753768"/>
          </a:xfrm>
          <a:prstGeom prst="rect">
            <a:avLst/>
          </a:prstGeom>
        </p:spPr>
      </p:pic>
      <p:sp>
        <p:nvSpPr>
          <p:cNvPr id="3" name="Rectangle 2"/>
          <p:cNvSpPr/>
          <p:nvPr/>
        </p:nvSpPr>
        <p:spPr>
          <a:xfrm>
            <a:off x="228600" y="4343400"/>
            <a:ext cx="8591581" cy="584775"/>
          </a:xfrm>
          <a:prstGeom prst="rect">
            <a:avLst/>
          </a:prstGeom>
        </p:spPr>
        <p:txBody>
          <a:bodyPr wrap="square">
            <a:spAutoFit/>
          </a:bodyPr>
          <a:lstStyle/>
          <a:p>
            <a:pPr algn="ctr"/>
            <a:r>
              <a:rPr lang="en-US" sz="1600" b="1" dirty="0">
                <a:latin typeface="Times New Roman" pitchFamily="18" charset="0"/>
                <a:cs typeface="Times New Roman" pitchFamily="18" charset="0"/>
              </a:rPr>
              <a:t>Figure </a:t>
            </a:r>
            <a:r>
              <a:rPr lang="ar-SA" sz="1600" b="1" dirty="0">
                <a:latin typeface="Times New Roman" pitchFamily="18" charset="0"/>
                <a:cs typeface="Times New Roman" pitchFamily="18" charset="0"/>
              </a:rPr>
              <a:t>‎</a:t>
            </a:r>
            <a:r>
              <a:rPr lang="en-US" sz="1600" b="1" dirty="0">
                <a:latin typeface="Times New Roman" pitchFamily="18" charset="0"/>
                <a:cs typeface="Times New Roman" pitchFamily="18" charset="0"/>
              </a:rPr>
              <a:t>12. Illustration values per phases for concept ‘</a:t>
            </a:r>
            <a:r>
              <a:rPr lang="en-US" sz="1600" b="1" i="1" dirty="0">
                <a:latin typeface="Times New Roman" pitchFamily="18" charset="0"/>
                <a:cs typeface="Times New Roman" pitchFamily="18" charset="0"/>
              </a:rPr>
              <a:t>carbonization</a:t>
            </a:r>
            <a:r>
              <a:rPr lang="en-US" sz="1600" b="1" dirty="0">
                <a:latin typeface="Times New Roman" pitchFamily="18" charset="0"/>
                <a:cs typeface="Times New Roman" pitchFamily="18" charset="0"/>
              </a:rPr>
              <a:t>’ in (a) Knowledge Induction Process and (b) Knowledge Distillation Process.</a:t>
            </a:r>
          </a:p>
        </p:txBody>
      </p:sp>
    </p:spTree>
    <p:extLst>
      <p:ext uri="{BB962C8B-B14F-4D97-AF65-F5344CB8AC3E}">
        <p14:creationId xmlns:p14="http://schemas.microsoft.com/office/powerpoint/2010/main" val="522740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Correlation among phases and the concepts illumination value</a:t>
            </a:r>
            <a:endParaRPr lang="en-US" dirty="0"/>
          </a:p>
        </p:txBody>
      </p:sp>
      <p:sp>
        <p:nvSpPr>
          <p:cNvPr id="3" name="Content Placeholder 2"/>
          <p:cNvSpPr>
            <a:spLocks noGrp="1"/>
          </p:cNvSpPr>
          <p:nvPr>
            <p:ph idx="1"/>
          </p:nvPr>
        </p:nvSpPr>
        <p:spPr>
          <a:xfrm>
            <a:off x="457200" y="1709928"/>
            <a:ext cx="8229600" cy="4767072"/>
          </a:xfrm>
        </p:spPr>
        <p:txBody>
          <a:bodyPr/>
          <a:lstStyle/>
          <a:p>
            <a:pPr algn="just">
              <a:buClr>
                <a:srgbClr val="002060"/>
              </a:buClr>
            </a:pPr>
            <a:r>
              <a:rPr lang="en-US" dirty="0">
                <a:latin typeface="Times New Roman" panose="02020603050405020304" pitchFamily="18" charset="0"/>
                <a:cs typeface="Times New Roman" panose="02020603050405020304" pitchFamily="18" charset="0"/>
              </a:rPr>
              <a:t>It could be possible that some concepts are fully illustrated, while some are not. </a:t>
            </a:r>
          </a:p>
          <a:p>
            <a:pPr algn="just">
              <a:buClr>
                <a:srgbClr val="002060"/>
              </a:buClr>
            </a:pPr>
            <a:r>
              <a:rPr lang="en-US" dirty="0">
                <a:latin typeface="Times New Roman" panose="02020603050405020304" pitchFamily="18" charset="0"/>
                <a:cs typeface="Times New Roman" panose="02020603050405020304" pitchFamily="18" charset="0"/>
              </a:rPr>
              <a:t>We divide the results into three parts: </a:t>
            </a:r>
          </a:p>
          <a:p>
            <a:pPr marL="731520" lvl="1" indent="-457200" algn="just">
              <a:buClr>
                <a:srgbClr val="002060"/>
              </a:buClr>
              <a:buFont typeface="+mj-lt"/>
              <a:buAutoNum type="arabicPeriod"/>
            </a:pPr>
            <a:r>
              <a:rPr lang="en-US" dirty="0">
                <a:latin typeface="Times New Roman" panose="02020603050405020304" pitchFamily="18" charset="0"/>
                <a:cs typeface="Times New Roman" panose="02020603050405020304" pitchFamily="18" charset="0"/>
              </a:rPr>
              <a:t>Concepts that have values h</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(Θ) = 1 which are considered </a:t>
            </a:r>
            <a:r>
              <a:rPr lang="en-US" b="1" dirty="0">
                <a:solidFill>
                  <a:srgbClr val="00B0F0"/>
                </a:solidFill>
                <a:latin typeface="Times New Roman" panose="02020603050405020304" pitchFamily="18" charset="0"/>
                <a:cs typeface="Times New Roman" panose="02020603050405020304" pitchFamily="18" charset="0"/>
              </a:rPr>
              <a:t>fully illustrated</a:t>
            </a:r>
            <a:r>
              <a:rPr lang="en-US" b="1" dirty="0">
                <a:latin typeface="Times New Roman" panose="02020603050405020304" pitchFamily="18" charset="0"/>
                <a:cs typeface="Times New Roman" panose="02020603050405020304" pitchFamily="18" charset="0"/>
              </a:rPr>
              <a:t>. </a:t>
            </a:r>
          </a:p>
          <a:p>
            <a:pPr marL="731520" lvl="1" indent="-457200" algn="just">
              <a:buClr>
                <a:srgbClr val="002060"/>
              </a:buClr>
              <a:buFont typeface="+mj-lt"/>
              <a:buAutoNum type="arabicPeriod"/>
            </a:pPr>
            <a:r>
              <a:rPr lang="en-US" dirty="0">
                <a:latin typeface="Times New Roman" panose="02020603050405020304" pitchFamily="18" charset="0"/>
                <a:cs typeface="Times New Roman" panose="02020603050405020304" pitchFamily="18" charset="0"/>
              </a:rPr>
              <a:t>Concepts that have values 0.1 ≤ h</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(Θ) &lt; 1 - the concepts are </a:t>
            </a:r>
            <a:r>
              <a:rPr lang="en-US" b="1" dirty="0">
                <a:solidFill>
                  <a:schemeClr val="accent6">
                    <a:lumMod val="75000"/>
                  </a:schemeClr>
                </a:solidFill>
                <a:latin typeface="Times New Roman" panose="02020603050405020304" pitchFamily="18" charset="0"/>
                <a:cs typeface="Times New Roman" panose="02020603050405020304" pitchFamily="18" charset="0"/>
              </a:rPr>
              <a:t>highly illustrated</a:t>
            </a:r>
            <a:r>
              <a:rPr lang="en-US" b="1" dirty="0">
                <a:latin typeface="Times New Roman" panose="02020603050405020304" pitchFamily="18" charset="0"/>
                <a:cs typeface="Times New Roman" panose="02020603050405020304" pitchFamily="18" charset="0"/>
              </a:rPr>
              <a:t>.</a:t>
            </a:r>
          </a:p>
          <a:p>
            <a:pPr marL="731520" lvl="1" indent="-457200" algn="just">
              <a:buClr>
                <a:srgbClr val="002060"/>
              </a:buClr>
              <a:buFont typeface="+mj-lt"/>
              <a:buAutoNum type="arabicPeriod"/>
            </a:pPr>
            <a:r>
              <a:rPr lang="en-US" dirty="0">
                <a:latin typeface="Times New Roman" panose="02020603050405020304" pitchFamily="18" charset="0"/>
                <a:cs typeface="Times New Roman" panose="02020603050405020304" pitchFamily="18" charset="0"/>
              </a:rPr>
              <a:t>Concepts that have values 0 ≤ h</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(Θ) &lt; 0.1 - the concepts are </a:t>
            </a:r>
            <a:r>
              <a:rPr lang="en-US" b="1" dirty="0">
                <a:solidFill>
                  <a:schemeClr val="bg1">
                    <a:lumMod val="50000"/>
                  </a:schemeClr>
                </a:solidFill>
                <a:latin typeface="Times New Roman" panose="02020603050405020304" pitchFamily="18" charset="0"/>
                <a:cs typeface="Times New Roman" panose="02020603050405020304" pitchFamily="18" charset="0"/>
              </a:rPr>
              <a:t>least illustrated</a:t>
            </a:r>
            <a:r>
              <a:rPr lang="en-US" b="1"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1CE12D2B-AB60-4C44-ABD4-DDC7531C4A81}" type="slidenum">
              <a:rPr lang="en-US" smtClean="0"/>
              <a:t>66</a:t>
            </a:fld>
            <a:endParaRPr lang="en-US"/>
          </a:p>
        </p:txBody>
      </p:sp>
      <p:pic>
        <p:nvPicPr>
          <p:cNvPr id="5" name="Picture 4">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819912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67</a:t>
            </a:fld>
            <a:endParaRPr lang="en-US"/>
          </a:p>
        </p:txBody>
      </p:sp>
      <p:sp>
        <p:nvSpPr>
          <p:cNvPr id="6" name="Rectangle 5"/>
          <p:cNvSpPr/>
          <p:nvPr/>
        </p:nvSpPr>
        <p:spPr>
          <a:xfrm>
            <a:off x="142875" y="5343917"/>
            <a:ext cx="8858250" cy="1015663"/>
          </a:xfrm>
          <a:prstGeom prst="rect">
            <a:avLst/>
          </a:prstGeom>
        </p:spPr>
        <p:txBody>
          <a:bodyPr wrap="square">
            <a:spAutoFit/>
          </a:bodyPr>
          <a:lstStyle/>
          <a:p>
            <a:pPr marL="342900" indent="-3429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a:t>
            </a:r>
            <a:r>
              <a:rPr lang="en-US" sz="2000" baseline="-25000"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represents </a:t>
            </a:r>
            <a:r>
              <a:rPr lang="en-US" sz="2000" i="1" dirty="0" err="1">
                <a:solidFill>
                  <a:srgbClr val="000000"/>
                </a:solidFill>
                <a:latin typeface="Times New Roman" panose="02020603050405020304" pitchFamily="18" charset="0"/>
                <a:ea typeface="Times New Roman" panose="02020603050405020304" pitchFamily="18" charset="0"/>
              </a:rPr>
              <a:t>Θ</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and y-axis represents the concept illumination value.</a:t>
            </a:r>
          </a:p>
          <a:p>
            <a:pPr marL="342900" indent="-3429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The size of each concept indicates its illumination value </a:t>
            </a:r>
            <a:r>
              <a:rPr lang="en-US" sz="2000" i="1" dirty="0">
                <a:solidFill>
                  <a:srgbClr val="000000"/>
                </a:solidFill>
                <a:latin typeface="Times New Roman" panose="02020603050405020304" pitchFamily="18" charset="0"/>
                <a:ea typeface="Times New Roman" panose="02020603050405020304" pitchFamily="18" charset="0"/>
              </a:rPr>
              <a:t>h</a:t>
            </a:r>
            <a:r>
              <a:rPr lang="en-US" sz="2000" i="1" baseline="-25000" dirty="0">
                <a:solidFill>
                  <a:srgbClr val="000000"/>
                </a:solidFill>
                <a:latin typeface="Times New Roman" panose="02020603050405020304" pitchFamily="18" charset="0"/>
                <a:ea typeface="Times New Roman" panose="02020603050405020304" pitchFamily="18" charset="0"/>
              </a:rPr>
              <a:t>i</a:t>
            </a:r>
            <a:endParaRPr lang="en-US" sz="2000" dirty="0">
              <a:solidFill>
                <a:srgbClr val="000000"/>
              </a:solidFill>
              <a:latin typeface="Times New Roman" panose="02020603050405020304" pitchFamily="18" charset="0"/>
              <a:ea typeface="Times New Roman" panose="02020603050405020304" pitchFamily="18" charset="0"/>
            </a:endParaRPr>
          </a:p>
          <a:p>
            <a:pPr marL="342900" indent="-342900" algn="just">
              <a:buClr>
                <a:srgbClr val="002060"/>
              </a:buClr>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The color indicates to which part it belongs.</a:t>
            </a:r>
            <a:endParaRPr lang="en-US" sz="2000" dirty="0"/>
          </a:p>
        </p:txBody>
      </p:sp>
      <p:pic>
        <p:nvPicPr>
          <p:cNvPr id="3" name="Picture 2"/>
          <p:cNvPicPr>
            <a:picLocks noChangeAspect="1"/>
          </p:cNvPicPr>
          <p:nvPr/>
        </p:nvPicPr>
        <p:blipFill>
          <a:blip r:embed="rId2"/>
          <a:stretch>
            <a:fillRect/>
          </a:stretch>
        </p:blipFill>
        <p:spPr>
          <a:xfrm>
            <a:off x="533400" y="995559"/>
            <a:ext cx="8001000" cy="3361171"/>
          </a:xfrm>
          <a:prstGeom prst="rect">
            <a:avLst/>
          </a:prstGeom>
        </p:spPr>
      </p:pic>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sp>
        <p:nvSpPr>
          <p:cNvPr id="5" name="Rectangle 4"/>
          <p:cNvSpPr/>
          <p:nvPr/>
        </p:nvSpPr>
        <p:spPr>
          <a:xfrm>
            <a:off x="381000" y="4572000"/>
            <a:ext cx="8312603" cy="584775"/>
          </a:xfrm>
          <a:prstGeom prst="rect">
            <a:avLst/>
          </a:prstGeom>
        </p:spPr>
        <p:txBody>
          <a:bodyPr wrap="square">
            <a:spAutoFit/>
          </a:bodyPr>
          <a:lstStyle/>
          <a:p>
            <a:pPr algn="ctr"/>
            <a:r>
              <a:rPr lang="en-US" sz="1600" b="1" dirty="0">
                <a:latin typeface="Times New Roman" panose="02020603050405020304" pitchFamily="18" charset="0"/>
                <a:cs typeface="Times New Roman" panose="02020603050405020304" pitchFamily="18" charset="0"/>
              </a:rPr>
              <a:t>Figure 13. Illumination values h</a:t>
            </a:r>
            <a:r>
              <a:rPr lang="en-US" sz="1600" b="1" baseline="-25000" dirty="0">
                <a:latin typeface="Times New Roman" panose="02020603050405020304" pitchFamily="18" charset="0"/>
                <a:cs typeface="Times New Roman" panose="02020603050405020304" pitchFamily="18" charset="0"/>
              </a:rPr>
              <a:t>i </a:t>
            </a:r>
            <a:r>
              <a:rPr lang="en-US" sz="1600" b="1" dirty="0">
                <a:latin typeface="Times New Roman" panose="02020603050405020304" pitchFamily="18" charset="0"/>
                <a:cs typeface="Times New Roman" panose="02020603050405020304" pitchFamily="18" charset="0"/>
              </a:rPr>
              <a:t>for each of the prose concepts C</a:t>
            </a:r>
            <a:r>
              <a:rPr lang="en-US" sz="1600" b="1" baseline="-25000" dirty="0">
                <a:latin typeface="Times New Roman" panose="02020603050405020304" pitchFamily="18" charset="0"/>
                <a:cs typeface="Times New Roman" panose="02020603050405020304" pitchFamily="18" charset="0"/>
              </a:rPr>
              <a:t>L </a:t>
            </a:r>
            <a:r>
              <a:rPr lang="en-US" sz="1600" b="1" dirty="0">
                <a:latin typeface="Times New Roman" panose="02020603050405020304" pitchFamily="18" charset="0"/>
                <a:cs typeface="Times New Roman" panose="02020603050405020304" pitchFamily="18" charset="0"/>
              </a:rPr>
              <a:t>against the phases </a:t>
            </a:r>
            <a:r>
              <a:rPr lang="en-US" sz="1600" b="1" dirty="0" err="1">
                <a:latin typeface="Times New Roman" panose="02020603050405020304" pitchFamily="18" charset="0"/>
                <a:cs typeface="Times New Roman" panose="02020603050405020304" pitchFamily="18" charset="0"/>
              </a:rPr>
              <a:t>Θ</a:t>
            </a:r>
            <a:r>
              <a:rPr lang="en-US" sz="1600" b="1" baseline="-25000" dirty="0" err="1">
                <a:latin typeface="Times New Roman" panose="02020603050405020304" pitchFamily="18" charset="0"/>
                <a:cs typeface="Times New Roman" panose="02020603050405020304" pitchFamily="18" charset="0"/>
              </a:rPr>
              <a:t>i</a:t>
            </a:r>
            <a:r>
              <a:rPr lang="en-US" sz="1600" b="1" dirty="0">
                <a:latin typeface="Times New Roman" panose="02020603050405020304" pitchFamily="18" charset="0"/>
                <a:cs typeface="Times New Roman" panose="02020603050405020304" pitchFamily="18" charset="0"/>
              </a:rPr>
              <a:t> in (a) Knowledge Induction Process and (b) Knowledge Distillation Process –LTX1.</a:t>
            </a:r>
            <a:endParaRPr lang="en-US" sz="1600" b="1" dirty="0"/>
          </a:p>
        </p:txBody>
      </p:sp>
      <p:sp>
        <p:nvSpPr>
          <p:cNvPr id="8" name="TextBox 7"/>
          <p:cNvSpPr txBox="1"/>
          <p:nvPr/>
        </p:nvSpPr>
        <p:spPr>
          <a:xfrm>
            <a:off x="2209800" y="4343400"/>
            <a:ext cx="7620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(a)</a:t>
            </a:r>
          </a:p>
        </p:txBody>
      </p:sp>
      <p:sp>
        <p:nvSpPr>
          <p:cNvPr id="9" name="TextBox 8"/>
          <p:cNvSpPr txBox="1"/>
          <p:nvPr/>
        </p:nvSpPr>
        <p:spPr>
          <a:xfrm>
            <a:off x="6324600" y="4343400"/>
            <a:ext cx="7620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914117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68</a:t>
            </a:fld>
            <a:endParaRPr lang="en-US"/>
          </a:p>
        </p:txBody>
      </p:sp>
      <p:sp>
        <p:nvSpPr>
          <p:cNvPr id="6" name="Rectangle 5"/>
          <p:cNvSpPr/>
          <p:nvPr/>
        </p:nvSpPr>
        <p:spPr>
          <a:xfrm>
            <a:off x="152400" y="5334000"/>
            <a:ext cx="8782812" cy="1015663"/>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a:t>
            </a:r>
            <a:r>
              <a:rPr lang="en-US" sz="2000" baseline="-25000"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represents </a:t>
            </a:r>
            <a:r>
              <a:rPr lang="en-US" sz="2000" i="1" dirty="0" err="1">
                <a:solidFill>
                  <a:srgbClr val="000000"/>
                </a:solidFill>
                <a:latin typeface="Times New Roman" panose="02020603050405020304" pitchFamily="18" charset="0"/>
                <a:ea typeface="Times New Roman" panose="02020603050405020304" pitchFamily="18" charset="0"/>
              </a:rPr>
              <a:t>Θ</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and y-axis represents the concept illumination value.</a:t>
            </a:r>
          </a:p>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The size of each concept indicates its illumination value </a:t>
            </a:r>
            <a:r>
              <a:rPr lang="en-US" sz="2000" i="1" dirty="0">
                <a:solidFill>
                  <a:srgbClr val="000000"/>
                </a:solidFill>
                <a:latin typeface="Times New Roman" panose="02020603050405020304" pitchFamily="18" charset="0"/>
                <a:ea typeface="Times New Roman" panose="02020603050405020304" pitchFamily="18" charset="0"/>
              </a:rPr>
              <a:t>h</a:t>
            </a:r>
            <a:r>
              <a:rPr lang="en-US" sz="2000" i="1" baseline="-25000" dirty="0">
                <a:solidFill>
                  <a:srgbClr val="000000"/>
                </a:solidFill>
                <a:latin typeface="Times New Roman" panose="02020603050405020304" pitchFamily="18" charset="0"/>
                <a:ea typeface="Times New Roman" panose="02020603050405020304" pitchFamily="18" charset="0"/>
              </a:rPr>
              <a:t>i</a:t>
            </a:r>
            <a:endParaRPr lang="en-US" sz="2000"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The color indicates to which part it belongs.</a:t>
            </a:r>
            <a:endParaRPr lang="en-US" sz="2000" dirty="0"/>
          </a:p>
        </p:txBody>
      </p:sp>
      <p:pic>
        <p:nvPicPr>
          <p:cNvPr id="7" name="Picture 6"/>
          <p:cNvPicPr>
            <a:picLocks noChangeAspect="1"/>
          </p:cNvPicPr>
          <p:nvPr/>
        </p:nvPicPr>
        <p:blipFill>
          <a:blip r:embed="rId2"/>
          <a:stretch>
            <a:fillRect/>
          </a:stretch>
        </p:blipFill>
        <p:spPr>
          <a:xfrm>
            <a:off x="501377" y="978408"/>
            <a:ext cx="8033023" cy="3364992"/>
          </a:xfrm>
          <a:prstGeom prst="rect">
            <a:avLst/>
          </a:prstGeom>
        </p:spPr>
      </p:pic>
      <p:pic>
        <p:nvPicPr>
          <p:cNvPr id="8" name="Picture 7">
            <a:extLst/>
          </p:cNvPr>
          <p:cNvPicPr>
            <a:picLocks noChangeAspect="1"/>
          </p:cNvPicPr>
          <p:nvPr/>
        </p:nvPicPr>
        <p:blipFill>
          <a:blip r:embed="rId3"/>
          <a:stretch>
            <a:fillRect/>
          </a:stretch>
        </p:blipFill>
        <p:spPr>
          <a:xfrm>
            <a:off x="7852468" y="6019800"/>
            <a:ext cx="1062931" cy="753768"/>
          </a:xfrm>
          <a:prstGeom prst="rect">
            <a:avLst/>
          </a:prstGeom>
        </p:spPr>
      </p:pic>
      <p:sp>
        <p:nvSpPr>
          <p:cNvPr id="5" name="Rectangle 4"/>
          <p:cNvSpPr/>
          <p:nvPr/>
        </p:nvSpPr>
        <p:spPr>
          <a:xfrm>
            <a:off x="172498" y="4572000"/>
            <a:ext cx="8666702" cy="584775"/>
          </a:xfrm>
          <a:prstGeom prst="rect">
            <a:avLst/>
          </a:prstGeom>
        </p:spPr>
        <p:txBody>
          <a:bodyPr wrap="square">
            <a:spAutoFit/>
          </a:bodyPr>
          <a:lstStyle/>
          <a:p>
            <a:pPr algn="ctr"/>
            <a:r>
              <a:rPr lang="en-US" sz="1600" b="1" dirty="0">
                <a:latin typeface="Times New Roman" panose="02020603050405020304" pitchFamily="18" charset="0"/>
                <a:cs typeface="Times New Roman" panose="02020603050405020304" pitchFamily="18" charset="0"/>
              </a:rPr>
              <a:t>Figure 14. Illumination values h</a:t>
            </a:r>
            <a:r>
              <a:rPr lang="en-US" sz="1600" b="1" baseline="-25000" dirty="0">
                <a:latin typeface="Times New Roman" panose="02020603050405020304" pitchFamily="18" charset="0"/>
                <a:cs typeface="Times New Roman" panose="02020603050405020304" pitchFamily="18" charset="0"/>
              </a:rPr>
              <a:t>i </a:t>
            </a:r>
            <a:r>
              <a:rPr lang="en-US" sz="1600" b="1" dirty="0">
                <a:latin typeface="Times New Roman" panose="02020603050405020304" pitchFamily="18" charset="0"/>
                <a:cs typeface="Times New Roman" panose="02020603050405020304" pitchFamily="18" charset="0"/>
              </a:rPr>
              <a:t>for each of the prose concepts C</a:t>
            </a:r>
            <a:r>
              <a:rPr lang="en-US" sz="1600" b="1" baseline="-25000" dirty="0">
                <a:latin typeface="Times New Roman" panose="02020603050405020304" pitchFamily="18" charset="0"/>
                <a:cs typeface="Times New Roman" panose="02020603050405020304" pitchFamily="18" charset="0"/>
              </a:rPr>
              <a:t>L </a:t>
            </a:r>
            <a:r>
              <a:rPr lang="en-US" sz="1600" b="1" dirty="0">
                <a:latin typeface="Times New Roman" panose="02020603050405020304" pitchFamily="18" charset="0"/>
                <a:cs typeface="Times New Roman" panose="02020603050405020304" pitchFamily="18" charset="0"/>
              </a:rPr>
              <a:t>against the phases </a:t>
            </a:r>
            <a:r>
              <a:rPr lang="en-US" sz="1600" b="1" dirty="0" err="1">
                <a:latin typeface="Times New Roman" panose="02020603050405020304" pitchFamily="18" charset="0"/>
                <a:cs typeface="Times New Roman" panose="02020603050405020304" pitchFamily="18" charset="0"/>
              </a:rPr>
              <a:t>Θ</a:t>
            </a:r>
            <a:r>
              <a:rPr lang="en-US" sz="1600" b="1" baseline="-25000" dirty="0" err="1">
                <a:latin typeface="Times New Roman" panose="02020603050405020304" pitchFamily="18" charset="0"/>
                <a:cs typeface="Times New Roman" panose="02020603050405020304" pitchFamily="18" charset="0"/>
              </a:rPr>
              <a:t>i</a:t>
            </a:r>
            <a:r>
              <a:rPr lang="en-US" sz="1600" b="1" dirty="0">
                <a:latin typeface="Times New Roman" panose="02020603050405020304" pitchFamily="18" charset="0"/>
                <a:cs typeface="Times New Roman" panose="02020603050405020304" pitchFamily="18" charset="0"/>
              </a:rPr>
              <a:t> in (a) Knowledge Induction Process and (b) Knowledge Distillation Process –LTX2.</a:t>
            </a:r>
            <a:endParaRPr lang="en-US" sz="1600" b="1" dirty="0"/>
          </a:p>
        </p:txBody>
      </p:sp>
      <p:sp>
        <p:nvSpPr>
          <p:cNvPr id="9" name="TextBox 8"/>
          <p:cNvSpPr txBox="1"/>
          <p:nvPr/>
        </p:nvSpPr>
        <p:spPr>
          <a:xfrm>
            <a:off x="2209800" y="4343400"/>
            <a:ext cx="7620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(a)</a:t>
            </a:r>
          </a:p>
        </p:txBody>
      </p:sp>
      <p:sp>
        <p:nvSpPr>
          <p:cNvPr id="10" name="TextBox 9"/>
          <p:cNvSpPr txBox="1"/>
          <p:nvPr/>
        </p:nvSpPr>
        <p:spPr>
          <a:xfrm>
            <a:off x="6324600" y="4343400"/>
            <a:ext cx="7620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4059111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69</a:t>
            </a:fld>
            <a:endParaRPr lang="en-US"/>
          </a:p>
        </p:txBody>
      </p:sp>
      <p:sp>
        <p:nvSpPr>
          <p:cNvPr id="6" name="Rectangle 5"/>
          <p:cNvSpPr/>
          <p:nvPr/>
        </p:nvSpPr>
        <p:spPr>
          <a:xfrm>
            <a:off x="152400" y="5334000"/>
            <a:ext cx="8782812" cy="1015663"/>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a:t>
            </a:r>
            <a:r>
              <a:rPr lang="en-US" sz="2000" baseline="-25000"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represents </a:t>
            </a:r>
            <a:r>
              <a:rPr lang="en-US" sz="2000" i="1" dirty="0" err="1">
                <a:solidFill>
                  <a:srgbClr val="000000"/>
                </a:solidFill>
                <a:latin typeface="Times New Roman" panose="02020603050405020304" pitchFamily="18" charset="0"/>
                <a:ea typeface="Times New Roman" panose="02020603050405020304" pitchFamily="18" charset="0"/>
              </a:rPr>
              <a:t>Θ</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and y-axis represents the concept illumination value.</a:t>
            </a:r>
          </a:p>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The size of each concept indicates its illumination value </a:t>
            </a:r>
            <a:r>
              <a:rPr lang="en-US" sz="2000" i="1" dirty="0">
                <a:solidFill>
                  <a:srgbClr val="000000"/>
                </a:solidFill>
                <a:latin typeface="Times New Roman" panose="02020603050405020304" pitchFamily="18" charset="0"/>
                <a:ea typeface="Times New Roman" panose="02020603050405020304" pitchFamily="18" charset="0"/>
              </a:rPr>
              <a:t>h</a:t>
            </a:r>
            <a:r>
              <a:rPr lang="en-US" sz="2000" i="1" baseline="-25000" dirty="0">
                <a:solidFill>
                  <a:srgbClr val="000000"/>
                </a:solidFill>
                <a:latin typeface="Times New Roman" panose="02020603050405020304" pitchFamily="18" charset="0"/>
                <a:ea typeface="Times New Roman" panose="02020603050405020304" pitchFamily="18" charset="0"/>
              </a:rPr>
              <a:t>i</a:t>
            </a:r>
            <a:endParaRPr lang="en-US" sz="2000"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The color indicates to which part it belongs.</a:t>
            </a:r>
            <a:endParaRPr lang="en-US" sz="2000" dirty="0"/>
          </a:p>
        </p:txBody>
      </p:sp>
      <p:pic>
        <p:nvPicPr>
          <p:cNvPr id="3" name="Picture 2"/>
          <p:cNvPicPr>
            <a:picLocks noChangeAspect="1"/>
          </p:cNvPicPr>
          <p:nvPr/>
        </p:nvPicPr>
        <p:blipFill>
          <a:blip r:embed="rId2"/>
          <a:stretch>
            <a:fillRect/>
          </a:stretch>
        </p:blipFill>
        <p:spPr>
          <a:xfrm>
            <a:off x="487267" y="978408"/>
            <a:ext cx="8047133" cy="3364992"/>
          </a:xfrm>
          <a:prstGeom prst="rect">
            <a:avLst/>
          </a:prstGeom>
        </p:spPr>
      </p:pic>
      <p:pic>
        <p:nvPicPr>
          <p:cNvPr id="7" name="Picture 6">
            <a:extLst/>
          </p:cNvPr>
          <p:cNvPicPr>
            <a:picLocks noChangeAspect="1"/>
          </p:cNvPicPr>
          <p:nvPr/>
        </p:nvPicPr>
        <p:blipFill>
          <a:blip r:embed="rId3"/>
          <a:stretch>
            <a:fillRect/>
          </a:stretch>
        </p:blipFill>
        <p:spPr>
          <a:xfrm>
            <a:off x="7852468" y="6019800"/>
            <a:ext cx="1062931" cy="753768"/>
          </a:xfrm>
          <a:prstGeom prst="rect">
            <a:avLst/>
          </a:prstGeom>
        </p:spPr>
      </p:pic>
      <p:sp>
        <p:nvSpPr>
          <p:cNvPr id="8" name="Rectangle 7"/>
          <p:cNvSpPr/>
          <p:nvPr/>
        </p:nvSpPr>
        <p:spPr>
          <a:xfrm>
            <a:off x="457200" y="4572000"/>
            <a:ext cx="8305800" cy="584775"/>
          </a:xfrm>
          <a:prstGeom prst="rect">
            <a:avLst/>
          </a:prstGeom>
        </p:spPr>
        <p:txBody>
          <a:bodyPr wrap="square">
            <a:spAutoFit/>
          </a:bodyPr>
          <a:lstStyle/>
          <a:p>
            <a:pPr algn="ctr"/>
            <a:r>
              <a:rPr lang="en-US" sz="1600" b="1" dirty="0">
                <a:latin typeface="Times New Roman" panose="02020603050405020304" pitchFamily="18" charset="0"/>
                <a:cs typeface="Times New Roman" panose="02020603050405020304" pitchFamily="18" charset="0"/>
              </a:rPr>
              <a:t>Figure 15. Illumination values h</a:t>
            </a:r>
            <a:r>
              <a:rPr lang="en-US" sz="1600" b="1" baseline="-25000" dirty="0">
                <a:latin typeface="Times New Roman" panose="02020603050405020304" pitchFamily="18" charset="0"/>
                <a:cs typeface="Times New Roman" panose="02020603050405020304" pitchFamily="18" charset="0"/>
              </a:rPr>
              <a:t>i </a:t>
            </a:r>
            <a:r>
              <a:rPr lang="en-US" sz="1600" b="1" dirty="0">
                <a:latin typeface="Times New Roman" panose="02020603050405020304" pitchFamily="18" charset="0"/>
                <a:cs typeface="Times New Roman" panose="02020603050405020304" pitchFamily="18" charset="0"/>
              </a:rPr>
              <a:t>for each of the prose concepts C</a:t>
            </a:r>
            <a:r>
              <a:rPr lang="en-US" sz="1600" b="1" baseline="-25000" dirty="0">
                <a:latin typeface="Times New Roman" panose="02020603050405020304" pitchFamily="18" charset="0"/>
                <a:cs typeface="Times New Roman" panose="02020603050405020304" pitchFamily="18" charset="0"/>
              </a:rPr>
              <a:t>L </a:t>
            </a:r>
            <a:r>
              <a:rPr lang="en-US" sz="1600" b="1" dirty="0">
                <a:latin typeface="Times New Roman" panose="02020603050405020304" pitchFamily="18" charset="0"/>
                <a:cs typeface="Times New Roman" panose="02020603050405020304" pitchFamily="18" charset="0"/>
              </a:rPr>
              <a:t>against the phases </a:t>
            </a:r>
            <a:r>
              <a:rPr lang="en-US" sz="1600" b="1" dirty="0" err="1">
                <a:latin typeface="Times New Roman" panose="02020603050405020304" pitchFamily="18" charset="0"/>
                <a:cs typeface="Times New Roman" panose="02020603050405020304" pitchFamily="18" charset="0"/>
              </a:rPr>
              <a:t>Θ</a:t>
            </a:r>
            <a:r>
              <a:rPr lang="en-US" sz="1600" b="1" baseline="-25000" dirty="0" err="1">
                <a:latin typeface="Times New Roman" panose="02020603050405020304" pitchFamily="18" charset="0"/>
                <a:cs typeface="Times New Roman" panose="02020603050405020304" pitchFamily="18" charset="0"/>
              </a:rPr>
              <a:t>i</a:t>
            </a:r>
            <a:r>
              <a:rPr lang="en-US" sz="1600" b="1" dirty="0">
                <a:latin typeface="Times New Roman" panose="02020603050405020304" pitchFamily="18" charset="0"/>
                <a:cs typeface="Times New Roman" panose="02020603050405020304" pitchFamily="18" charset="0"/>
              </a:rPr>
              <a:t> in (a) Knowledge Induction Process and (b) Knowledge Distillation Process –LTX3.</a:t>
            </a:r>
            <a:endParaRPr lang="en-US" sz="1600" b="1" dirty="0"/>
          </a:p>
        </p:txBody>
      </p:sp>
      <p:sp>
        <p:nvSpPr>
          <p:cNvPr id="9" name="TextBox 8"/>
          <p:cNvSpPr txBox="1"/>
          <p:nvPr/>
        </p:nvSpPr>
        <p:spPr>
          <a:xfrm>
            <a:off x="2209800" y="4343400"/>
            <a:ext cx="7620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(a)</a:t>
            </a:r>
          </a:p>
        </p:txBody>
      </p:sp>
      <p:sp>
        <p:nvSpPr>
          <p:cNvPr id="10" name="TextBox 9"/>
          <p:cNvSpPr txBox="1"/>
          <p:nvPr/>
        </p:nvSpPr>
        <p:spPr>
          <a:xfrm>
            <a:off x="6324600" y="4343400"/>
            <a:ext cx="7620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84532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457200"/>
            <a:ext cx="5184648" cy="5486400"/>
          </a:xfrm>
          <a:prstGeom prst="rect">
            <a:avLst/>
          </a:prstGeom>
        </p:spPr>
      </p:pic>
      <p:sp>
        <p:nvSpPr>
          <p:cNvPr id="3" name="Slide Number Placeholder 2"/>
          <p:cNvSpPr>
            <a:spLocks noGrp="1"/>
          </p:cNvSpPr>
          <p:nvPr>
            <p:ph type="sldNum" sz="quarter" idx="12"/>
          </p:nvPr>
        </p:nvSpPr>
        <p:spPr/>
        <p:txBody>
          <a:bodyPr/>
          <a:lstStyle/>
          <a:p>
            <a:fld id="{1CE12D2B-AB60-4C44-ABD4-DDC7531C4A81}" type="slidenum">
              <a:rPr lang="en-US" smtClean="0"/>
              <a:t>7</a:t>
            </a:fld>
            <a:endParaRPr lang="en-US"/>
          </a:p>
        </p:txBody>
      </p:sp>
      <p:pic>
        <p:nvPicPr>
          <p:cNvPr id="5" name="Picture 4">
            <a:extLst/>
          </p:cNvPr>
          <p:cNvPicPr>
            <a:picLocks noChangeAspect="1"/>
          </p:cNvPicPr>
          <p:nvPr/>
        </p:nvPicPr>
        <p:blipFill>
          <a:blip r:embed="rId3"/>
          <a:stretch>
            <a:fillRect/>
          </a:stretch>
        </p:blipFill>
        <p:spPr>
          <a:xfrm>
            <a:off x="7852468" y="6019800"/>
            <a:ext cx="1062931" cy="753768"/>
          </a:xfrm>
          <a:prstGeom prst="rect">
            <a:avLst/>
          </a:prstGeom>
        </p:spPr>
      </p:pic>
      <p:sp>
        <p:nvSpPr>
          <p:cNvPr id="4" name="TextBox 3"/>
          <p:cNvSpPr txBox="1"/>
          <p:nvPr/>
        </p:nvSpPr>
        <p:spPr>
          <a:xfrm>
            <a:off x="3048000" y="6096000"/>
            <a:ext cx="3200400" cy="338554"/>
          </a:xfrm>
          <a:prstGeom prst="rect">
            <a:avLst/>
          </a:prstGeom>
          <a:noFill/>
        </p:spPr>
        <p:txBody>
          <a:bodyPr wrap="square" rtlCol="0">
            <a:spAutoFit/>
          </a:bodyPr>
          <a:lstStyle/>
          <a:p>
            <a:pPr algn="ctr"/>
            <a:r>
              <a:rPr lang="en-US" sz="1600" b="1" dirty="0">
                <a:latin typeface="Times New Roman" panose="02020603050405020304" pitchFamily="18" charset="0"/>
                <a:ea typeface="Tahoma" panose="020B0604030504040204" pitchFamily="34" charset="0"/>
                <a:cs typeface="Times New Roman" panose="02020603050405020304" pitchFamily="18" charset="0"/>
              </a:rPr>
              <a:t>Figure 1. Comprehension Engine.</a:t>
            </a:r>
          </a:p>
        </p:txBody>
      </p:sp>
    </p:spTree>
    <p:extLst>
      <p:ext uri="{BB962C8B-B14F-4D97-AF65-F5344CB8AC3E}">
        <p14:creationId xmlns:p14="http://schemas.microsoft.com/office/powerpoint/2010/main" val="22997850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Illustration values per phases |H|</a:t>
            </a:r>
          </a:p>
        </p:txBody>
      </p:sp>
      <p:sp>
        <p:nvSpPr>
          <p:cNvPr id="4" name="Slide Number Placeholder 3"/>
          <p:cNvSpPr>
            <a:spLocks noGrp="1"/>
          </p:cNvSpPr>
          <p:nvPr>
            <p:ph type="sldNum" sz="quarter" idx="12"/>
          </p:nvPr>
        </p:nvSpPr>
        <p:spPr/>
        <p:txBody>
          <a:bodyPr/>
          <a:lstStyle/>
          <a:p>
            <a:fld id="{1CE12D2B-AB60-4C44-ABD4-DDC7531C4A81}" type="slidenum">
              <a:rPr lang="en-US" smtClean="0"/>
              <a:t>70</a:t>
            </a:fld>
            <a:endParaRPr lang="en-US"/>
          </a:p>
        </p:txBody>
      </p:sp>
      <p:sp>
        <p:nvSpPr>
          <p:cNvPr id="6" name="Rectangle 5"/>
          <p:cNvSpPr/>
          <p:nvPr/>
        </p:nvSpPr>
        <p:spPr>
          <a:xfrm>
            <a:off x="152400" y="5540514"/>
            <a:ext cx="8686800" cy="707886"/>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x-axis: the phases </a:t>
            </a:r>
            <a:r>
              <a:rPr lang="en-US" sz="2000" i="1" dirty="0" err="1">
                <a:solidFill>
                  <a:srgbClr val="000000"/>
                </a:solidFill>
                <a:latin typeface="Times New Roman" panose="02020603050405020304" pitchFamily="18" charset="0"/>
                <a:ea typeface="Times New Roman" panose="02020603050405020304" pitchFamily="18" charset="0"/>
              </a:rPr>
              <a:t>Θ</a:t>
            </a:r>
            <a:r>
              <a:rPr lang="en-US" sz="2000" i="1" baseline="-25000" dirty="0" err="1">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latin typeface="Times New Roman" panose="02020603050405020304" pitchFamily="18" charset="0"/>
                <a:ea typeface="Times New Roman" panose="02020603050405020304" pitchFamily="18" charset="0"/>
              </a:rPr>
              <a:t> of the learning process</a:t>
            </a:r>
          </a:p>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y-axis: the prose illumination values |</a:t>
            </a:r>
            <a:r>
              <a:rPr lang="en-US" sz="2000" i="1" dirty="0">
                <a:solidFill>
                  <a:srgbClr val="000000"/>
                </a:solidFill>
                <a:latin typeface="Times New Roman" panose="02020603050405020304" pitchFamily="18" charset="0"/>
                <a:ea typeface="Times New Roman" panose="02020603050405020304" pitchFamily="18" charset="0"/>
              </a:rPr>
              <a:t>H</a:t>
            </a:r>
            <a:r>
              <a:rPr lang="en-US" sz="2000" dirty="0">
                <a:solidFill>
                  <a:srgbClr val="000000"/>
                </a:solidFill>
                <a:latin typeface="Times New Roman" panose="02020603050405020304" pitchFamily="18" charset="0"/>
                <a:ea typeface="Times New Roman" panose="02020603050405020304" pitchFamily="18" charset="0"/>
              </a:rPr>
              <a:t>| in the knowledge graphs</a:t>
            </a:r>
            <a:endParaRPr lang="en-US" sz="2000" dirty="0"/>
          </a:p>
        </p:txBody>
      </p:sp>
      <p:pic>
        <p:nvPicPr>
          <p:cNvPr id="8" name="Picture 7">
            <a:extLst/>
          </p:cNvPr>
          <p:cNvPicPr>
            <a:picLocks noChangeAspect="1"/>
          </p:cNvPicPr>
          <p:nvPr/>
        </p:nvPicPr>
        <p:blipFill>
          <a:blip r:embed="rId2"/>
          <a:stretch>
            <a:fillRect/>
          </a:stretch>
        </p:blipFill>
        <p:spPr>
          <a:xfrm>
            <a:off x="7852468" y="6019800"/>
            <a:ext cx="1062931" cy="753768"/>
          </a:xfrm>
          <a:prstGeom prst="rect">
            <a:avLst/>
          </a:prstGeom>
        </p:spPr>
      </p:pic>
      <p:pic>
        <p:nvPicPr>
          <p:cNvPr id="9" name="Picture 8"/>
          <p:cNvPicPr>
            <a:picLocks noChangeAspect="1"/>
          </p:cNvPicPr>
          <p:nvPr/>
        </p:nvPicPr>
        <p:blipFill>
          <a:blip r:embed="rId3"/>
          <a:stretch>
            <a:fillRect/>
          </a:stretch>
        </p:blipFill>
        <p:spPr>
          <a:xfrm>
            <a:off x="553212" y="1644490"/>
            <a:ext cx="8037576" cy="2957828"/>
          </a:xfrm>
          <a:prstGeom prst="rect">
            <a:avLst/>
          </a:prstGeom>
        </p:spPr>
      </p:pic>
      <p:sp>
        <p:nvSpPr>
          <p:cNvPr id="3" name="Rectangle 2"/>
          <p:cNvSpPr/>
          <p:nvPr/>
        </p:nvSpPr>
        <p:spPr>
          <a:xfrm>
            <a:off x="533400" y="4834638"/>
            <a:ext cx="8153400" cy="584775"/>
          </a:xfrm>
          <a:prstGeom prst="rect">
            <a:avLst/>
          </a:prstGeom>
        </p:spPr>
        <p:txBody>
          <a:bodyPr wrap="square">
            <a:spAutoFit/>
          </a:bodyPr>
          <a:lstStyle/>
          <a:p>
            <a:pPr algn="ct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Figure </a:t>
            </a:r>
            <a:r>
              <a:rPr lang="ar-SA" sz="16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16. </a:t>
            </a:r>
            <a:r>
              <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Illustration values per phases for LTX1, LTX2, and LTX3 (a) Knowledge Induction and (b) Knowledge Distillation Process.</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2209800" y="4630579"/>
            <a:ext cx="7620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(a)</a:t>
            </a:r>
          </a:p>
        </p:txBody>
      </p:sp>
      <p:sp>
        <p:nvSpPr>
          <p:cNvPr id="11" name="TextBox 10"/>
          <p:cNvSpPr txBox="1"/>
          <p:nvPr/>
        </p:nvSpPr>
        <p:spPr>
          <a:xfrm>
            <a:off x="6324600" y="4630579"/>
            <a:ext cx="7620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542626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Human experiments Analysis -1</a:t>
            </a:r>
          </a:p>
        </p:txBody>
      </p:sp>
      <p:sp>
        <p:nvSpPr>
          <p:cNvPr id="3" name="Content Placeholder 2"/>
          <p:cNvSpPr>
            <a:spLocks noGrp="1"/>
          </p:cNvSpPr>
          <p:nvPr>
            <p:ph idx="1"/>
          </p:nvPr>
        </p:nvSpPr>
        <p:spPr/>
        <p:txBody>
          <a:bodyPr>
            <a:noAutofit/>
          </a:bodyPr>
          <a:lstStyle/>
          <a:p>
            <a:pPr algn="just"/>
            <a:r>
              <a:rPr lang="en-US" dirty="0">
                <a:latin typeface="Times New Roman" panose="02020603050405020304" pitchFamily="18" charset="0"/>
                <a:cs typeface="Times New Roman" panose="02020603050405020304" pitchFamily="18" charset="0"/>
              </a:rPr>
              <a:t>We design and implement an experimental study involves human readers to study and analyze the performance of the prose comprehension gained by the </a:t>
            </a:r>
            <a:r>
              <a:rPr lang="en-US" dirty="0">
                <a:solidFill>
                  <a:srgbClr val="FF0000"/>
                </a:solidFill>
                <a:latin typeface="Times New Roman" panose="02020603050405020304" pitchFamily="18" charset="0"/>
                <a:cs typeface="Times New Roman" panose="02020603050405020304" pitchFamily="18" charset="0"/>
              </a:rPr>
              <a:t>Knowledge Distillation Process</a:t>
            </a:r>
            <a:r>
              <a:rPr lang="en-US" dirty="0">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study was approved by The Kent State University Institutional Review Board (IRB).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It was conducted on 36 male and female readers from Kent State University various backgrounds and education levels divided into three groups of 12 readers.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readers were between the age of 21 and 50. </a:t>
            </a: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71</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222775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Human experiments Analysis -2</a:t>
            </a:r>
            <a:endParaRPr lang="en-US" dirty="0"/>
          </a:p>
        </p:txBody>
      </p:sp>
      <p:sp>
        <p:nvSpPr>
          <p:cNvPr id="3" name="Content Placeholder 2"/>
          <p:cNvSpPr>
            <a:spLocks noGrp="1"/>
          </p:cNvSpPr>
          <p:nvPr>
            <p:ph idx="1"/>
          </p:nvPr>
        </p:nvSpPr>
        <p:spPr/>
        <p:txBody>
          <a:bodyPr>
            <a:normAutofit/>
          </a:bodyPr>
          <a:lstStyle/>
          <a:p>
            <a:pPr algn="just"/>
            <a:r>
              <a:rPr lang="en-US" sz="2200" dirty="0">
                <a:latin typeface="Times New Roman" panose="02020603050405020304" pitchFamily="18" charset="0"/>
                <a:cs typeface="Times New Roman" panose="02020603050405020304" pitchFamily="18" charset="0"/>
              </a:rPr>
              <a:t>Each group is given a test about a single prose. Each test has 36 questions: </a:t>
            </a:r>
            <a:r>
              <a:rPr lang="en-US" sz="2200" u="sng" dirty="0">
                <a:latin typeface="Times New Roman" panose="02020603050405020304" pitchFamily="18" charset="0"/>
                <a:cs typeface="Times New Roman" panose="02020603050405020304" pitchFamily="18" charset="0"/>
              </a:rPr>
              <a:t>8 questions are “</a:t>
            </a:r>
            <a:r>
              <a:rPr lang="en-US" sz="2200" i="1" u="sng" dirty="0">
                <a:latin typeface="Times New Roman" panose="02020603050405020304" pitchFamily="18" charset="0"/>
                <a:cs typeface="Times New Roman" panose="02020603050405020304" pitchFamily="18" charset="0"/>
              </a:rPr>
              <a:t>what is</a:t>
            </a:r>
            <a:r>
              <a:rPr lang="en-US" sz="2200" u="sng"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questions that ask about the meaning of the concepts and </a:t>
            </a:r>
            <a:r>
              <a:rPr lang="en-US" sz="2200" u="sng" dirty="0">
                <a:latin typeface="Times New Roman" panose="02020603050405020304" pitchFamily="18" charset="0"/>
                <a:cs typeface="Times New Roman" panose="02020603050405020304" pitchFamily="18" charset="0"/>
              </a:rPr>
              <a:t>28 questions are “</a:t>
            </a:r>
            <a:r>
              <a:rPr lang="en-US" sz="2200" i="1" u="sng" dirty="0">
                <a:latin typeface="Times New Roman" panose="02020603050405020304" pitchFamily="18" charset="0"/>
                <a:cs typeface="Times New Roman" panose="02020603050405020304" pitchFamily="18" charset="0"/>
              </a:rPr>
              <a:t>what is the relation between concept c</a:t>
            </a:r>
            <a:r>
              <a:rPr lang="en-US" sz="2200" i="1" u="sng" baseline="-25000" dirty="0">
                <a:latin typeface="Times New Roman" panose="02020603050405020304" pitchFamily="18" charset="0"/>
                <a:cs typeface="Times New Roman" panose="02020603050405020304" pitchFamily="18" charset="0"/>
              </a:rPr>
              <a:t>i</a:t>
            </a:r>
            <a:r>
              <a:rPr lang="en-US" sz="2200" i="1" u="sng" dirty="0">
                <a:latin typeface="Times New Roman" panose="02020603050405020304" pitchFamily="18" charset="0"/>
                <a:cs typeface="Times New Roman" panose="02020603050405020304" pitchFamily="18" charset="0"/>
              </a:rPr>
              <a:t> and concept </a:t>
            </a:r>
            <a:r>
              <a:rPr lang="en-US" sz="2200" i="1" u="sng" dirty="0" err="1">
                <a:latin typeface="Times New Roman" panose="02020603050405020304" pitchFamily="18" charset="0"/>
                <a:cs typeface="Times New Roman" panose="02020603050405020304" pitchFamily="18" charset="0"/>
              </a:rPr>
              <a:t>c</a:t>
            </a:r>
            <a:r>
              <a:rPr lang="en-US" sz="2200" i="1" u="sng" baseline="-25000" dirty="0" err="1">
                <a:latin typeface="Times New Roman" panose="02020603050405020304" pitchFamily="18" charset="0"/>
                <a:cs typeface="Times New Roman" panose="02020603050405020304" pitchFamily="18" charset="0"/>
              </a:rPr>
              <a:t>j</a:t>
            </a:r>
            <a:r>
              <a:rPr lang="en-US" sz="2200" u="sng"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ask about the relations between two concepts. </a:t>
            </a:r>
          </a:p>
          <a:p>
            <a:pPr algn="just"/>
            <a:r>
              <a:rPr lang="en-US" sz="2200" dirty="0">
                <a:latin typeface="Times New Roman" panose="02020603050405020304" pitchFamily="18" charset="0"/>
                <a:cs typeface="Times New Roman" panose="02020603050405020304" pitchFamily="18" charset="0"/>
              </a:rPr>
              <a:t>Each reader answers the same set of questions 3 times in 3 attempts. </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In (attempt1), based on his prior knowledge. </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In (attempt2), he will read a short prose about a specific topic. Then, he will answer the same questions again based on his prior knowledge and the information he read in the prose. </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In (attempt3), he will read the </a:t>
            </a:r>
            <a:r>
              <a:rPr lang="en-US" sz="1800" i="1" dirty="0">
                <a:latin typeface="Times New Roman" panose="02020603050405020304" pitchFamily="18" charset="0"/>
                <a:cs typeface="Times New Roman" panose="02020603050405020304" pitchFamily="18" charset="0"/>
              </a:rPr>
              <a:t>enhanced text</a:t>
            </a:r>
            <a:r>
              <a:rPr lang="en-US" sz="1800" dirty="0">
                <a:latin typeface="Times New Roman" panose="02020603050405020304" pitchFamily="18" charset="0"/>
                <a:cs typeface="Times New Roman" panose="02020603050405020304" pitchFamily="18" charset="0"/>
              </a:rPr>
              <a:t> about some of the concepts in the prose and their relations. Then, the reader will answer the 36 questions, but this time based on his prior knowledge, the prose he read (attempt2), and the </a:t>
            </a:r>
            <a:r>
              <a:rPr lang="en-US" sz="1800" i="1" dirty="0">
                <a:latin typeface="Times New Roman" panose="02020603050405020304" pitchFamily="18" charset="0"/>
                <a:cs typeface="Times New Roman" panose="02020603050405020304" pitchFamily="18" charset="0"/>
              </a:rPr>
              <a:t>enhanced text</a:t>
            </a:r>
            <a:r>
              <a:rPr lang="en-US" sz="1800" dirty="0">
                <a:latin typeface="Times New Roman" panose="02020603050405020304" pitchFamily="18" charset="0"/>
                <a:cs typeface="Times New Roman" panose="02020603050405020304" pitchFamily="18" charset="0"/>
              </a:rPr>
              <a:t> he read in (attempt3).</a:t>
            </a:r>
          </a:p>
          <a:p>
            <a:endParaRPr lang="en-US" dirty="0"/>
          </a:p>
        </p:txBody>
      </p:sp>
      <p:sp>
        <p:nvSpPr>
          <p:cNvPr id="4" name="Slide Number Placeholder 3"/>
          <p:cNvSpPr>
            <a:spLocks noGrp="1"/>
          </p:cNvSpPr>
          <p:nvPr>
            <p:ph type="sldNum" sz="quarter" idx="12"/>
          </p:nvPr>
        </p:nvSpPr>
        <p:spPr/>
        <p:txBody>
          <a:bodyPr/>
          <a:lstStyle/>
          <a:p>
            <a:fld id="{1CE12D2B-AB60-4C44-ABD4-DDC7531C4A81}" type="slidenum">
              <a:rPr lang="en-US" smtClean="0"/>
              <a:t>72</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605043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p:cNvPr>
          <p:cNvPicPr>
            <a:picLocks noChangeAspect="1"/>
          </p:cNvPicPr>
          <p:nvPr/>
        </p:nvPicPr>
        <p:blipFill>
          <a:blip r:embed="rId2"/>
          <a:stretch>
            <a:fillRect/>
          </a:stretch>
        </p:blipFill>
        <p:spPr>
          <a:xfrm>
            <a:off x="7852468" y="6019800"/>
            <a:ext cx="1062931" cy="753768"/>
          </a:xfrm>
          <a:prstGeom prst="rect">
            <a:avLst/>
          </a:prstGeom>
        </p:spPr>
      </p:pic>
      <p:sp>
        <p:nvSpPr>
          <p:cNvPr id="4" name="Slide Number Placeholder 3"/>
          <p:cNvSpPr>
            <a:spLocks noGrp="1"/>
          </p:cNvSpPr>
          <p:nvPr>
            <p:ph type="sldNum" sz="quarter" idx="12"/>
          </p:nvPr>
        </p:nvSpPr>
        <p:spPr/>
        <p:txBody>
          <a:bodyPr/>
          <a:lstStyle/>
          <a:p>
            <a:fld id="{1CE12D2B-AB60-4C44-ABD4-DDC7531C4A81}" type="slidenum">
              <a:rPr lang="en-US" smtClean="0"/>
              <a:t>73</a:t>
            </a:fld>
            <a:endParaRPr lang="en-US"/>
          </a:p>
        </p:txBody>
      </p:sp>
      <p:sp>
        <p:nvSpPr>
          <p:cNvPr id="5" name="Rectangle 4"/>
          <p:cNvSpPr/>
          <p:nvPr/>
        </p:nvSpPr>
        <p:spPr>
          <a:xfrm>
            <a:off x="592093" y="762000"/>
            <a:ext cx="8001000" cy="369332"/>
          </a:xfrm>
          <a:prstGeom prst="rect">
            <a:avLst/>
          </a:prstGeom>
        </p:spPr>
        <p:txBody>
          <a:bodyPr wrap="square">
            <a:spAutoFit/>
          </a:bodyPr>
          <a:lstStyle/>
          <a:p>
            <a:pPr algn="ctr"/>
            <a:r>
              <a:rPr lang="en-US" b="1" dirty="0">
                <a:latin typeface="Times New Roman" pitchFamily="18" charset="0"/>
                <a:cs typeface="Times New Roman" pitchFamily="18" charset="0"/>
              </a:rPr>
              <a:t>Table IX. Rubric for Incremental Enhancement for Knowledge Comprehension</a:t>
            </a:r>
          </a:p>
        </p:txBody>
      </p:sp>
      <p:pic>
        <p:nvPicPr>
          <p:cNvPr id="7" name="Picture 6"/>
          <p:cNvPicPr>
            <a:picLocks noChangeAspect="1"/>
          </p:cNvPicPr>
          <p:nvPr/>
        </p:nvPicPr>
        <p:blipFill>
          <a:blip r:embed="rId3"/>
          <a:stretch>
            <a:fillRect/>
          </a:stretch>
        </p:blipFill>
        <p:spPr>
          <a:xfrm>
            <a:off x="533400" y="1310640"/>
            <a:ext cx="8242027" cy="5394960"/>
          </a:xfrm>
          <a:prstGeom prst="rect">
            <a:avLst/>
          </a:prstGeom>
        </p:spPr>
      </p:pic>
    </p:spTree>
    <p:extLst>
      <p:ext uri="{BB962C8B-B14F-4D97-AF65-F5344CB8AC3E}">
        <p14:creationId xmlns:p14="http://schemas.microsoft.com/office/powerpoint/2010/main" val="38650350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Example-1</a:t>
            </a:r>
          </a:p>
        </p:txBody>
      </p:sp>
      <p:sp>
        <p:nvSpPr>
          <p:cNvPr id="3" name="Content Placeholder 2"/>
          <p:cNvSpPr>
            <a:spLocks noGrp="1"/>
          </p:cNvSpPr>
          <p:nvPr>
            <p:ph idx="1"/>
          </p:nvPr>
        </p:nvSpPr>
        <p:spPr/>
        <p:txBody>
          <a:bodyPr>
            <a:normAutofit/>
          </a:bodyPr>
          <a:lstStyle/>
          <a:p>
            <a:pPr algn="just"/>
            <a:r>
              <a:rPr lang="en-US" i="1" dirty="0">
                <a:latin typeface="Times New Roman" panose="02020603050405020304" pitchFamily="18" charset="0"/>
                <a:cs typeface="Times New Roman" panose="02020603050405020304" pitchFamily="18" charset="0"/>
              </a:rPr>
              <a:t>what is carbonization</a:t>
            </a:r>
            <a:r>
              <a:rPr lang="en-US" dirty="0">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Suppose that the reader in attempt1 answers the question with (</a:t>
            </a:r>
            <a:r>
              <a:rPr lang="en-US" i="1" dirty="0">
                <a:solidFill>
                  <a:srgbClr val="FF0000"/>
                </a:solidFill>
                <a:latin typeface="Times New Roman" panose="02020603050405020304" pitchFamily="18" charset="0"/>
                <a:cs typeface="Times New Roman" panose="02020603050405020304" pitchFamily="18" charset="0"/>
              </a:rPr>
              <a:t>I don’t know</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which means he does not have any previous knowledge about the meaning of the concept</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After reading the prose in attempt2, he answers the question correctly with (</a:t>
            </a:r>
            <a:r>
              <a:rPr lang="en-US" i="1" dirty="0">
                <a:solidFill>
                  <a:schemeClr val="accent3">
                    <a:lumMod val="50000"/>
                  </a:schemeClr>
                </a:solidFill>
                <a:latin typeface="Times New Roman" panose="02020603050405020304" pitchFamily="18" charset="0"/>
                <a:cs typeface="Times New Roman" panose="02020603050405020304" pitchFamily="18" charset="0"/>
              </a:rPr>
              <a:t>Carbonization is a chemical process used for processing of coal</a:t>
            </a:r>
            <a:r>
              <a:rPr lang="en-US" dirty="0">
                <a:latin typeface="Times New Roman" panose="02020603050405020304" pitchFamily="18" charset="0"/>
                <a:cs typeface="Times New Roman" panose="02020603050405020304" pitchFamily="18" charset="0"/>
              </a:rPr>
              <a:t>) (</a:t>
            </a:r>
            <a:r>
              <a:rPr lang="en-US" i="1" dirty="0">
                <a:solidFill>
                  <a:schemeClr val="accent3">
                    <a:lumMod val="50000"/>
                  </a:schemeClr>
                </a:solidFill>
                <a:latin typeface="Times New Roman" panose="02020603050405020304" pitchFamily="18" charset="0"/>
                <a:cs typeface="Times New Roman" panose="02020603050405020304" pitchFamily="18" charset="0"/>
              </a:rPr>
              <a:t>N</a:t>
            </a:r>
            <a:r>
              <a:rPr lang="en-US" i="1" baseline="-25000" dirty="0">
                <a:solidFill>
                  <a:schemeClr val="accent3">
                    <a:lumMod val="50000"/>
                  </a:schemeClr>
                </a:solidFill>
                <a:latin typeface="Times New Roman" panose="02020603050405020304" pitchFamily="18" charset="0"/>
                <a:cs typeface="Times New Roman" panose="02020603050405020304" pitchFamily="18" charset="0"/>
              </a:rPr>
              <a:t>1</a:t>
            </a:r>
            <a:r>
              <a:rPr lang="en-US" i="1" dirty="0">
                <a:solidFill>
                  <a:schemeClr val="accent3">
                    <a:lumMod val="50000"/>
                  </a:schemeClr>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which means that the knowledge in the first transition (from attempt1 to attempt2) is increased.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After reading the </a:t>
            </a:r>
            <a:r>
              <a:rPr lang="en-US" i="1" dirty="0">
                <a:latin typeface="Times New Roman" panose="02020603050405020304" pitchFamily="18" charset="0"/>
                <a:cs typeface="Times New Roman" panose="02020603050405020304" pitchFamily="18" charset="0"/>
              </a:rPr>
              <a:t>enhanced text </a:t>
            </a:r>
            <a:r>
              <a:rPr lang="en-US" dirty="0">
                <a:latin typeface="Times New Roman" panose="02020603050405020304" pitchFamily="18" charset="0"/>
                <a:cs typeface="Times New Roman" panose="02020603050405020304" pitchFamily="18" charset="0"/>
              </a:rPr>
              <a:t>modified his answer with a new correct information (</a:t>
            </a:r>
            <a:r>
              <a:rPr lang="en-US" i="1" dirty="0">
                <a:solidFill>
                  <a:srgbClr val="00CC66"/>
                </a:solidFill>
                <a:latin typeface="Times New Roman" panose="02020603050405020304" pitchFamily="18" charset="0"/>
                <a:cs typeface="Times New Roman" panose="02020603050405020304" pitchFamily="18" charset="0"/>
              </a:rPr>
              <a:t>The conversion of dead vegetation into coal is called carbonization</a:t>
            </a:r>
            <a:r>
              <a:rPr lang="en-US" dirty="0">
                <a:latin typeface="Times New Roman" panose="02020603050405020304" pitchFamily="18" charset="0"/>
                <a:cs typeface="Times New Roman" panose="02020603050405020304" pitchFamily="18" charset="0"/>
              </a:rPr>
              <a:t>) (</a:t>
            </a:r>
            <a:r>
              <a:rPr lang="en-US" i="1" dirty="0">
                <a:solidFill>
                  <a:srgbClr val="00B050"/>
                </a:solidFill>
                <a:latin typeface="Times New Roman" panose="02020603050405020304" pitchFamily="18" charset="0"/>
                <a:cs typeface="Times New Roman" panose="02020603050405020304" pitchFamily="18" charset="0"/>
              </a:rPr>
              <a:t>Y</a:t>
            </a:r>
            <a:r>
              <a:rPr lang="en-US" i="1" baseline="-25000" dirty="0">
                <a:solidFill>
                  <a:srgbClr val="00B050"/>
                </a:solidFill>
                <a:latin typeface="Times New Roman" panose="02020603050405020304" pitchFamily="18" charset="0"/>
                <a:cs typeface="Times New Roman" panose="02020603050405020304" pitchFamily="18" charset="0"/>
              </a:rPr>
              <a:t>2</a:t>
            </a:r>
            <a:r>
              <a:rPr lang="en-US" i="1" dirty="0">
                <a:solidFill>
                  <a:srgbClr val="00B05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that means the knowledge in the second transition (from attempt2 to attempt3) is increased too. </a:t>
            </a:r>
          </a:p>
        </p:txBody>
      </p:sp>
      <p:sp>
        <p:nvSpPr>
          <p:cNvPr id="4" name="Slide Number Placeholder 3"/>
          <p:cNvSpPr>
            <a:spLocks noGrp="1"/>
          </p:cNvSpPr>
          <p:nvPr>
            <p:ph type="sldNum" sz="quarter" idx="12"/>
          </p:nvPr>
        </p:nvSpPr>
        <p:spPr/>
        <p:txBody>
          <a:bodyPr/>
          <a:lstStyle/>
          <a:p>
            <a:fld id="{1CE12D2B-AB60-4C44-ABD4-DDC7531C4A81}" type="slidenum">
              <a:rPr lang="en-US" smtClean="0"/>
              <a:t>74</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312857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Example-2</a:t>
            </a:r>
          </a:p>
        </p:txBody>
      </p:sp>
      <p:sp>
        <p:nvSpPr>
          <p:cNvPr id="3" name="Content Placeholder 2"/>
          <p:cNvSpPr>
            <a:spLocks noGrp="1"/>
          </p:cNvSpPr>
          <p:nvPr>
            <p:ph idx="1"/>
          </p:nvPr>
        </p:nvSpPr>
        <p:spPr/>
        <p:txBody>
          <a:bodyPr/>
          <a:lstStyle/>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Suppose the reader in attempt1 answers the question correctly with (</a:t>
            </a:r>
            <a:r>
              <a:rPr lang="en-US" i="1" dirty="0">
                <a:solidFill>
                  <a:srgbClr val="00B050"/>
                </a:solidFill>
                <a:latin typeface="Times New Roman" panose="02020603050405020304" pitchFamily="18" charset="0"/>
                <a:cs typeface="Times New Roman" panose="02020603050405020304" pitchFamily="18" charset="0"/>
              </a:rPr>
              <a:t>Carbonization is a chemical process used for processing of coal</a:t>
            </a:r>
            <a:r>
              <a:rPr lang="en-US" i="1" dirty="0">
                <a:latin typeface="Times New Roman" panose="02020603050405020304" pitchFamily="18" charset="0"/>
                <a:cs typeface="Times New Roman" panose="02020603050405020304" pitchFamily="18" charset="0"/>
              </a:rPr>
              <a:t>) (</a:t>
            </a:r>
            <a:r>
              <a:rPr lang="en-US" i="1" dirty="0">
                <a:solidFill>
                  <a:srgbClr val="00B050"/>
                </a:solidFill>
                <a:latin typeface="Times New Roman" panose="02020603050405020304" pitchFamily="18" charset="0"/>
                <a:cs typeface="Times New Roman" panose="02020603050405020304" pitchFamily="18" charset="0"/>
              </a:rPr>
              <a:t>Y</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which</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means he has a previous knowledge about the concept.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Then, in attempt2 he answers the question with (</a:t>
            </a:r>
            <a:r>
              <a:rPr lang="en-US" i="1" dirty="0">
                <a:solidFill>
                  <a:srgbClr val="92D050"/>
                </a:solidFill>
                <a:latin typeface="Times New Roman" panose="02020603050405020304" pitchFamily="18" charset="0"/>
                <a:cs typeface="Times New Roman" panose="02020603050405020304" pitchFamily="18" charset="0"/>
              </a:rPr>
              <a:t>See Attempt1</a:t>
            </a:r>
            <a:r>
              <a:rPr lang="en-US" dirty="0">
                <a:latin typeface="Times New Roman" panose="02020603050405020304" pitchFamily="18" charset="0"/>
                <a:cs typeface="Times New Roman" panose="02020603050405020304" pitchFamily="18" charset="0"/>
              </a:rPr>
              <a:t>) (</a:t>
            </a:r>
            <a:r>
              <a:rPr lang="en-US" i="1" dirty="0">
                <a:solidFill>
                  <a:srgbClr val="92D050"/>
                </a:solidFill>
                <a:latin typeface="Times New Roman" panose="02020603050405020304" pitchFamily="18" charset="0"/>
                <a:cs typeface="Times New Roman" panose="02020603050405020304" pitchFamily="18" charset="0"/>
              </a:rPr>
              <a:t>Y</a:t>
            </a:r>
            <a:r>
              <a:rPr lang="en-US" i="1" baseline="-25000" dirty="0">
                <a:solidFill>
                  <a:srgbClr val="92D050"/>
                </a:solidFill>
                <a:latin typeface="Times New Roman" panose="02020603050405020304" pitchFamily="18" charset="0"/>
                <a:cs typeface="Times New Roman" panose="02020603050405020304" pitchFamily="18" charset="0"/>
              </a:rPr>
              <a:t>1</a:t>
            </a:r>
            <a:r>
              <a:rPr lang="en-US" i="1" dirty="0">
                <a:solidFill>
                  <a:srgbClr val="92D05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which means, no new information is added in the first transition (from attempt1 to attempt2).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Then, in attempt3, he modified his answer with a wrong information (</a:t>
            </a:r>
            <a:r>
              <a:rPr lang="en-US" i="1" dirty="0">
                <a:solidFill>
                  <a:schemeClr val="accent6">
                    <a:lumMod val="50000"/>
                  </a:schemeClr>
                </a:solidFill>
                <a:latin typeface="Times New Roman" panose="02020603050405020304" pitchFamily="18" charset="0"/>
                <a:cs typeface="Times New Roman" panose="02020603050405020304" pitchFamily="18" charset="0"/>
              </a:rPr>
              <a:t>Carbonization is a process used for producing oxygen</a:t>
            </a:r>
            <a:r>
              <a:rPr lang="en-US" dirty="0">
                <a:latin typeface="Times New Roman" panose="02020603050405020304" pitchFamily="18" charset="0"/>
                <a:cs typeface="Times New Roman" panose="02020603050405020304" pitchFamily="18" charset="0"/>
              </a:rPr>
              <a:t>) (</a:t>
            </a:r>
            <a:r>
              <a:rPr lang="en-US" i="1" dirty="0">
                <a:solidFill>
                  <a:schemeClr val="accent6">
                    <a:lumMod val="50000"/>
                  </a:schemeClr>
                </a:solidFill>
                <a:latin typeface="Times New Roman" panose="02020603050405020304" pitchFamily="18" charset="0"/>
                <a:cs typeface="Times New Roman" panose="02020603050405020304" pitchFamily="18" charset="0"/>
              </a:rPr>
              <a:t>Y</a:t>
            </a:r>
            <a:r>
              <a:rPr lang="en-US" i="1" baseline="-25000" dirty="0">
                <a:solidFill>
                  <a:schemeClr val="accent6">
                    <a:lumMod val="50000"/>
                  </a:schemeClr>
                </a:solidFill>
                <a:latin typeface="Times New Roman" panose="02020603050405020304" pitchFamily="18" charset="0"/>
                <a:cs typeface="Times New Roman" panose="02020603050405020304" pitchFamily="18" charset="0"/>
              </a:rPr>
              <a:t>1</a:t>
            </a:r>
            <a:r>
              <a:rPr lang="en-US" i="1" dirty="0">
                <a:solidFill>
                  <a:schemeClr val="accent6">
                    <a:lumMod val="50000"/>
                  </a:schemeClr>
                </a:solidFill>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means the knowledge in the second transition (from attempt2 to attempt3) is distorted.</a:t>
            </a:r>
            <a:endParaRPr lang="en-US" dirty="0"/>
          </a:p>
        </p:txBody>
      </p:sp>
      <p:sp>
        <p:nvSpPr>
          <p:cNvPr id="4" name="Slide Number Placeholder 3"/>
          <p:cNvSpPr>
            <a:spLocks noGrp="1"/>
          </p:cNvSpPr>
          <p:nvPr>
            <p:ph type="sldNum" sz="quarter" idx="12"/>
          </p:nvPr>
        </p:nvSpPr>
        <p:spPr/>
        <p:txBody>
          <a:bodyPr/>
          <a:lstStyle/>
          <a:p>
            <a:fld id="{1CE12D2B-AB60-4C44-ABD4-DDC7531C4A81}" type="slidenum">
              <a:rPr lang="en-US" smtClean="0"/>
              <a:t>75</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024638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76</a:t>
            </a:fld>
            <a:endParaRPr lang="en-US"/>
          </a:p>
        </p:txBody>
      </p:sp>
      <p:pic>
        <p:nvPicPr>
          <p:cNvPr id="6" name="Picture 5"/>
          <p:cNvPicPr>
            <a:picLocks noChangeAspect="1"/>
          </p:cNvPicPr>
          <p:nvPr/>
        </p:nvPicPr>
        <p:blipFill>
          <a:blip r:embed="rId2"/>
          <a:stretch>
            <a:fillRect/>
          </a:stretch>
        </p:blipFill>
        <p:spPr>
          <a:xfrm>
            <a:off x="1371600" y="533400"/>
            <a:ext cx="6400800" cy="5105400"/>
          </a:xfrm>
          <a:prstGeom prst="rect">
            <a:avLst/>
          </a:prstGeom>
        </p:spPr>
      </p:pic>
      <p:pic>
        <p:nvPicPr>
          <p:cNvPr id="5" name="Picture 4">
            <a:extLst/>
          </p:cNvPr>
          <p:cNvPicPr>
            <a:picLocks noChangeAspect="1"/>
          </p:cNvPicPr>
          <p:nvPr/>
        </p:nvPicPr>
        <p:blipFill>
          <a:blip r:embed="rId3"/>
          <a:stretch>
            <a:fillRect/>
          </a:stretch>
        </p:blipFill>
        <p:spPr>
          <a:xfrm>
            <a:off x="7852468" y="6019800"/>
            <a:ext cx="1062931" cy="753768"/>
          </a:xfrm>
          <a:prstGeom prst="rect">
            <a:avLst/>
          </a:prstGeom>
        </p:spPr>
      </p:pic>
      <p:sp>
        <p:nvSpPr>
          <p:cNvPr id="7" name="Rectangle 6"/>
          <p:cNvSpPr/>
          <p:nvPr/>
        </p:nvSpPr>
        <p:spPr>
          <a:xfrm>
            <a:off x="762000" y="5638800"/>
            <a:ext cx="7772400" cy="584775"/>
          </a:xfrm>
          <a:prstGeom prst="rect">
            <a:avLst/>
          </a:prstGeom>
        </p:spPr>
        <p:txBody>
          <a:bodyPr wrap="square">
            <a:spAutoFit/>
          </a:bodyPr>
          <a:lstStyle/>
          <a:p>
            <a:pPr algn="ct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Figure </a:t>
            </a:r>
            <a:r>
              <a:rPr lang="ar-SA" sz="16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17. </a:t>
            </a:r>
            <a:r>
              <a:rPr lang="en-US" sz="1600" b="1" dirty="0">
                <a:latin typeface="Times New Roman" panose="02020603050405020304" pitchFamily="18" charset="0"/>
                <a:cs typeface="Times New Roman" panose="02020603050405020304" pitchFamily="18" charset="0"/>
              </a:rPr>
              <a:t>The average of the recognized concepts and the recognized relations in the three proses.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2468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439150" cy="1325563"/>
          </a:xfrm>
        </p:spPr>
        <p:txBody>
          <a:bodyPr/>
          <a:lstStyle/>
          <a:p>
            <a:r>
              <a:rPr lang="en-US" dirty="0">
                <a:latin typeface="Times New Roman" panose="02020603050405020304" pitchFamily="18" charset="0"/>
                <a:cs typeface="Times New Roman" panose="02020603050405020304" pitchFamily="18" charset="0"/>
              </a:rPr>
              <a:t>The average of the recognized concepts/relations – LTX1</a:t>
            </a:r>
            <a:endParaRPr lang="en-US" dirty="0"/>
          </a:p>
        </p:txBody>
      </p:sp>
      <p:sp>
        <p:nvSpPr>
          <p:cNvPr id="4" name="Slide Number Placeholder 3"/>
          <p:cNvSpPr>
            <a:spLocks noGrp="1"/>
          </p:cNvSpPr>
          <p:nvPr>
            <p:ph type="sldNum" sz="quarter" idx="12"/>
          </p:nvPr>
        </p:nvSpPr>
        <p:spPr/>
        <p:txBody>
          <a:bodyPr/>
          <a:lstStyle/>
          <a:p>
            <a:fld id="{1CE12D2B-AB60-4C44-ABD4-DDC7531C4A81}" type="slidenum">
              <a:rPr lang="en-US" smtClean="0"/>
              <a:t>77</a:t>
            </a:fld>
            <a:endParaRPr lang="en-US"/>
          </a:p>
        </p:txBody>
      </p:sp>
      <p:pic>
        <p:nvPicPr>
          <p:cNvPr id="5" name="Picture 4"/>
          <p:cNvPicPr>
            <a:picLocks noChangeAspect="1"/>
          </p:cNvPicPr>
          <p:nvPr/>
        </p:nvPicPr>
        <p:blipFill>
          <a:blip r:embed="rId2"/>
          <a:stretch>
            <a:fillRect/>
          </a:stretch>
        </p:blipFill>
        <p:spPr>
          <a:xfrm>
            <a:off x="1714500" y="1796241"/>
            <a:ext cx="5715000" cy="4528359"/>
          </a:xfrm>
          <a:prstGeom prst="rect">
            <a:avLst/>
          </a:prstGeom>
        </p:spPr>
      </p:pic>
      <p:pic>
        <p:nvPicPr>
          <p:cNvPr id="6" name="Picture 5">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4233403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78</a:t>
            </a:fld>
            <a:endParaRPr lang="en-US"/>
          </a:p>
        </p:txBody>
      </p:sp>
      <p:pic>
        <p:nvPicPr>
          <p:cNvPr id="5" name="Picture 4"/>
          <p:cNvPicPr>
            <a:picLocks noChangeAspect="1"/>
          </p:cNvPicPr>
          <p:nvPr/>
        </p:nvPicPr>
        <p:blipFill>
          <a:blip r:embed="rId2"/>
          <a:stretch>
            <a:fillRect/>
          </a:stretch>
        </p:blipFill>
        <p:spPr>
          <a:xfrm>
            <a:off x="1295400" y="533400"/>
            <a:ext cx="6400800" cy="5102352"/>
          </a:xfrm>
          <a:prstGeom prst="rect">
            <a:avLst/>
          </a:prstGeom>
        </p:spPr>
      </p:pic>
      <p:pic>
        <p:nvPicPr>
          <p:cNvPr id="6" name="Picture 5">
            <a:extLst/>
          </p:cNvPr>
          <p:cNvPicPr>
            <a:picLocks noChangeAspect="1"/>
          </p:cNvPicPr>
          <p:nvPr/>
        </p:nvPicPr>
        <p:blipFill>
          <a:blip r:embed="rId3"/>
          <a:stretch>
            <a:fillRect/>
          </a:stretch>
        </p:blipFill>
        <p:spPr>
          <a:xfrm>
            <a:off x="7852468" y="6019800"/>
            <a:ext cx="1062931" cy="753768"/>
          </a:xfrm>
          <a:prstGeom prst="rect">
            <a:avLst/>
          </a:prstGeom>
        </p:spPr>
      </p:pic>
      <p:sp>
        <p:nvSpPr>
          <p:cNvPr id="7" name="Rectangle 6"/>
          <p:cNvSpPr/>
          <p:nvPr/>
        </p:nvSpPr>
        <p:spPr>
          <a:xfrm>
            <a:off x="723900" y="5638800"/>
            <a:ext cx="7543800" cy="584775"/>
          </a:xfrm>
          <a:prstGeom prst="rect">
            <a:avLst/>
          </a:prstGeom>
        </p:spPr>
        <p:txBody>
          <a:bodyPr wrap="square">
            <a:spAutoFit/>
          </a:bodyPr>
          <a:lstStyle/>
          <a:p>
            <a:pPr algn="ctr"/>
            <a:r>
              <a:rPr lang="en-US" sz="1600" b="1" dirty="0">
                <a:latin typeface="Times New Roman" panose="02020603050405020304" pitchFamily="18" charset="0"/>
                <a:cs typeface="Times New Roman" panose="02020603050405020304" pitchFamily="18" charset="0"/>
              </a:rPr>
              <a:t>Figure 18. The average of the incremental enhancement of the recognized concepts and the recognized relations in the three proses.</a:t>
            </a:r>
          </a:p>
        </p:txBody>
      </p:sp>
    </p:spTree>
    <p:extLst>
      <p:ext uri="{BB962C8B-B14F-4D97-AF65-F5344CB8AC3E}">
        <p14:creationId xmlns:p14="http://schemas.microsoft.com/office/powerpoint/2010/main" val="316335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The average of the incremental enhancement of the recognized concepts/relations – LTX1</a:t>
            </a:r>
            <a:endParaRPr lang="en-US" dirty="0"/>
          </a:p>
        </p:txBody>
      </p:sp>
      <p:sp>
        <p:nvSpPr>
          <p:cNvPr id="4" name="Slide Number Placeholder 3"/>
          <p:cNvSpPr>
            <a:spLocks noGrp="1"/>
          </p:cNvSpPr>
          <p:nvPr>
            <p:ph type="sldNum" sz="quarter" idx="12"/>
          </p:nvPr>
        </p:nvSpPr>
        <p:spPr/>
        <p:txBody>
          <a:bodyPr/>
          <a:lstStyle/>
          <a:p>
            <a:fld id="{1CE12D2B-AB60-4C44-ABD4-DDC7531C4A81}" type="slidenum">
              <a:rPr lang="en-US" smtClean="0"/>
              <a:t>79</a:t>
            </a:fld>
            <a:endParaRPr lang="en-US"/>
          </a:p>
        </p:txBody>
      </p:sp>
      <p:pic>
        <p:nvPicPr>
          <p:cNvPr id="6" name="Picture 5"/>
          <p:cNvPicPr>
            <a:picLocks noChangeAspect="1"/>
          </p:cNvPicPr>
          <p:nvPr/>
        </p:nvPicPr>
        <p:blipFill>
          <a:blip r:embed="rId2"/>
          <a:stretch>
            <a:fillRect/>
          </a:stretch>
        </p:blipFill>
        <p:spPr>
          <a:xfrm>
            <a:off x="1801234" y="1905000"/>
            <a:ext cx="5715000" cy="4526280"/>
          </a:xfrm>
          <a:prstGeom prst="rect">
            <a:avLst/>
          </a:prstGeom>
        </p:spPr>
      </p:pic>
      <p:pic>
        <p:nvPicPr>
          <p:cNvPr id="5" name="Picture 4">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139917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Content Placeholder 2"/>
          <p:cNvSpPr>
            <a:spLocks noGrp="1"/>
          </p:cNvSpPr>
          <p:nvPr>
            <p:ph idx="1"/>
          </p:nvPr>
        </p:nvSpPr>
        <p:spPr/>
        <p:txBody>
          <a:bodyPr>
            <a:noAutofit/>
          </a:bodyPr>
          <a:lstStyle/>
          <a:p>
            <a:pPr algn="just"/>
            <a:r>
              <a:rPr lang="en-US" dirty="0">
                <a:latin typeface="Times New Roman" panose="02020603050405020304" pitchFamily="18" charset="0"/>
                <a:cs typeface="Times New Roman" pitchFamily="18" charset="0"/>
              </a:rPr>
              <a:t>Text comprehension modeling</a:t>
            </a:r>
          </a:p>
          <a:p>
            <a:pPr lvl="1" algn="just">
              <a:buFont typeface="Wingdings" panose="05000000000000000000" pitchFamily="2" charset="2"/>
              <a:buChar char="ü"/>
            </a:pPr>
            <a:r>
              <a:rPr lang="en-US" dirty="0">
                <a:latin typeface="Times New Roman" panose="02020603050405020304" pitchFamily="18" charset="0"/>
                <a:cs typeface="Times New Roman" pitchFamily="18" charset="0"/>
              </a:rPr>
              <a:t>(Khan &amp; </a:t>
            </a:r>
            <a:r>
              <a:rPr lang="en-US" dirty="0" err="1">
                <a:latin typeface="Times New Roman" panose="02020603050405020304" pitchFamily="18" charset="0"/>
                <a:cs typeface="Times New Roman" pitchFamily="18" charset="0"/>
              </a:rPr>
              <a:t>Hardas</a:t>
            </a:r>
            <a:r>
              <a:rPr lang="en-US" dirty="0">
                <a:latin typeface="Times New Roman" panose="02020603050405020304" pitchFamily="18" charset="0"/>
                <a:cs typeface="Times New Roman" pitchFamily="18" charset="0"/>
              </a:rPr>
              <a:t>, 2013) builds a computational learning model in reading comprehension of natural texts that can mimic the growth of knowledge network during sentence-by-sentence reading based on the cognitive process of segmentation and integration.</a:t>
            </a:r>
            <a:endParaRPr lang="en-US" sz="1800" dirty="0">
              <a:latin typeface="Times New Roman" panose="02020603050405020304" pitchFamily="18" charset="0"/>
              <a:cs typeface="Times New Roman" pitchFamily="18" charset="0"/>
            </a:endParaRPr>
          </a:p>
          <a:p>
            <a:pPr lvl="1" algn="just">
              <a:buFont typeface="Wingdings" panose="05000000000000000000" pitchFamily="2" charset="2"/>
              <a:buChar char="ü"/>
            </a:pPr>
            <a:r>
              <a:rPr lang="en-US" dirty="0">
                <a:latin typeface="Times New Roman" panose="02020603050405020304" pitchFamily="18" charset="0"/>
                <a:cs typeface="Times New Roman" pitchFamily="18" charset="0"/>
              </a:rPr>
              <a:t>(Al </a:t>
            </a:r>
            <a:r>
              <a:rPr lang="en-US" dirty="0" err="1">
                <a:latin typeface="Times New Roman" panose="02020603050405020304" pitchFamily="18" charset="0"/>
                <a:cs typeface="Times New Roman" pitchFamily="18" charset="0"/>
              </a:rPr>
              <a:t>Madi</a:t>
            </a:r>
            <a:r>
              <a:rPr lang="en-US" dirty="0">
                <a:latin typeface="Times New Roman" panose="02020603050405020304" pitchFamily="18" charset="0"/>
                <a:cs typeface="Times New Roman" pitchFamily="18" charset="0"/>
              </a:rPr>
              <a:t> &amp; Khan, 2015) extends the computational model to accommodate multimodal comprehension where a person learns both by textual and visual reading. </a:t>
            </a:r>
          </a:p>
          <a:p>
            <a:pPr lvl="1" algn="just">
              <a:buFont typeface="Wingdings" panose="05000000000000000000" pitchFamily="2" charset="2"/>
              <a:buChar char="ü"/>
            </a:pPr>
            <a:endParaRPr lang="en-US" dirty="0">
              <a:latin typeface="Times New Roman" panose="02020603050405020304" pitchFamily="18" charset="0"/>
              <a:cs typeface="Times New Roman" pitchFamily="18" charset="0"/>
            </a:endParaRPr>
          </a:p>
          <a:p>
            <a:pPr algn="just"/>
            <a:r>
              <a:rPr lang="en-US" dirty="0">
                <a:latin typeface="Times New Roman" panose="02020603050405020304" pitchFamily="18" charset="0"/>
                <a:cs typeface="Times New Roman" pitchFamily="18" charset="0"/>
              </a:rPr>
              <a:t>Text summarization</a:t>
            </a:r>
          </a:p>
          <a:p>
            <a:pPr lvl="1" algn="just">
              <a:buFont typeface="Wingdings" panose="05000000000000000000" pitchFamily="2" charset="2"/>
              <a:buChar char="ü"/>
            </a:pPr>
            <a:r>
              <a:rPr lang="en-US" dirty="0">
                <a:latin typeface="Times New Roman" panose="02020603050405020304" pitchFamily="18" charset="0"/>
                <a:cs typeface="Times New Roman" pitchFamily="18" charset="0"/>
              </a:rPr>
              <a:t>(Sarkar, 2013), (Wan &amp; Xiao, 2010), and (Cho &amp; Kim, 2015) tried to increase understanding of a text –</a:t>
            </a:r>
            <a:r>
              <a:rPr lang="en-US" i="1" dirty="0">
                <a:latin typeface="Times New Roman" panose="02020603050405020304" pitchFamily="18" charset="0"/>
                <a:cs typeface="Times New Roman" panose="02020603050405020304" pitchFamily="18" charset="0"/>
              </a:rPr>
              <a:t>Text Summarization- </a:t>
            </a:r>
            <a:r>
              <a:rPr lang="en-US" dirty="0">
                <a:latin typeface="Times New Roman" panose="02020603050405020304" pitchFamily="18" charset="0"/>
                <a:cs typeface="Times New Roman" panose="02020603050405020304" pitchFamily="18" charset="0"/>
              </a:rPr>
              <a:t>by picking key knowledge from a plain-text where the knowledge is </a:t>
            </a:r>
            <a:r>
              <a:rPr lang="en-US" i="1" dirty="0">
                <a:latin typeface="Times New Roman" panose="02020603050405020304" pitchFamily="18" charset="0"/>
                <a:cs typeface="Times New Roman" panose="02020603050405020304" pitchFamily="18" charset="0"/>
              </a:rPr>
              <a:t>knowledge-sparse </a:t>
            </a:r>
            <a:r>
              <a:rPr lang="en-US" dirty="0">
                <a:latin typeface="Times New Roman" panose="02020603050405020304" pitchFamily="18" charset="0"/>
                <a:cs typeface="Times New Roman" panose="02020603050405020304" pitchFamily="18" charset="0"/>
              </a:rPr>
              <a:t>and is cluttered with extraneous information. </a:t>
            </a:r>
          </a:p>
          <a:p>
            <a:pPr algn="just"/>
            <a:endParaRPr lang="en-US" sz="2200" dirty="0">
              <a:latin typeface="Times New Roman" panose="02020603050405020304" pitchFamily="18" charset="0"/>
              <a:cs typeface="Times New Roman" pitchFamily="18" charset="0"/>
            </a:endParaRPr>
          </a:p>
          <a:p>
            <a:pPr algn="just"/>
            <a:endParaRPr lang="en-US" sz="2200" dirty="0">
              <a:latin typeface="Times New Roman" panose="02020603050405020304"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8</a:t>
            </a:fld>
            <a:endParaRPr lang="en-US"/>
          </a:p>
        </p:txBody>
      </p:sp>
    </p:spTree>
    <p:extLst>
      <p:ext uri="{BB962C8B-B14F-4D97-AF65-F5344CB8AC3E}">
        <p14:creationId xmlns:p14="http://schemas.microsoft.com/office/powerpoint/2010/main" val="41289339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12D2B-AB60-4C44-ABD4-DDC7531C4A81}" type="slidenum">
              <a:rPr lang="en-US" smtClean="0"/>
              <a:t>80</a:t>
            </a:fld>
            <a:endParaRPr lang="en-US"/>
          </a:p>
        </p:txBody>
      </p:sp>
      <p:pic>
        <p:nvPicPr>
          <p:cNvPr id="12" name="Picture 11"/>
          <p:cNvPicPr>
            <a:picLocks noChangeAspect="1"/>
          </p:cNvPicPr>
          <p:nvPr/>
        </p:nvPicPr>
        <p:blipFill>
          <a:blip r:embed="rId2"/>
          <a:stretch>
            <a:fillRect/>
          </a:stretch>
        </p:blipFill>
        <p:spPr>
          <a:xfrm>
            <a:off x="1295400" y="609600"/>
            <a:ext cx="6400800" cy="5102352"/>
          </a:xfrm>
          <a:prstGeom prst="rect">
            <a:avLst/>
          </a:prstGeom>
        </p:spPr>
      </p:pic>
      <p:pic>
        <p:nvPicPr>
          <p:cNvPr id="13" name="Picture 12">
            <a:extLst/>
          </p:cNvPr>
          <p:cNvPicPr>
            <a:picLocks noChangeAspect="1"/>
          </p:cNvPicPr>
          <p:nvPr/>
        </p:nvPicPr>
        <p:blipFill>
          <a:blip r:embed="rId3"/>
          <a:stretch>
            <a:fillRect/>
          </a:stretch>
        </p:blipFill>
        <p:spPr>
          <a:xfrm>
            <a:off x="7852468" y="6019800"/>
            <a:ext cx="1062931" cy="753768"/>
          </a:xfrm>
          <a:prstGeom prst="rect">
            <a:avLst/>
          </a:prstGeom>
        </p:spPr>
      </p:pic>
      <p:sp>
        <p:nvSpPr>
          <p:cNvPr id="3" name="Rectangle 2"/>
          <p:cNvSpPr/>
          <p:nvPr/>
        </p:nvSpPr>
        <p:spPr>
          <a:xfrm>
            <a:off x="609600" y="5715000"/>
            <a:ext cx="7772400" cy="584775"/>
          </a:xfrm>
          <a:prstGeom prst="rect">
            <a:avLst/>
          </a:prstGeom>
        </p:spPr>
        <p:txBody>
          <a:bodyPr wrap="square">
            <a:spAutoFit/>
          </a:bodyPr>
          <a:lstStyle/>
          <a:p>
            <a:pPr algn="ctr"/>
            <a:r>
              <a:rPr lang="en-US" sz="1600" b="1" dirty="0">
                <a:latin typeface="Times New Roman" panose="02020603050405020304" pitchFamily="18" charset="0"/>
                <a:cs typeface="Times New Roman" panose="02020603050405020304" pitchFamily="18" charset="0"/>
              </a:rPr>
              <a:t>Figure 19. The distribution of the knowledge paths length to the correct recognized relations in the three proses.</a:t>
            </a:r>
          </a:p>
        </p:txBody>
      </p:sp>
    </p:spTree>
    <p:extLst>
      <p:ext uri="{BB962C8B-B14F-4D97-AF65-F5344CB8AC3E}">
        <p14:creationId xmlns:p14="http://schemas.microsoft.com/office/powerpoint/2010/main" val="473922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The distribution of the knowledge paths length to the correct recognized relations – LTX1</a:t>
            </a:r>
            <a:endParaRPr lang="en-US" dirty="0"/>
          </a:p>
        </p:txBody>
      </p:sp>
      <p:sp>
        <p:nvSpPr>
          <p:cNvPr id="4" name="Slide Number Placeholder 3"/>
          <p:cNvSpPr>
            <a:spLocks noGrp="1"/>
          </p:cNvSpPr>
          <p:nvPr>
            <p:ph type="sldNum" sz="quarter" idx="12"/>
          </p:nvPr>
        </p:nvSpPr>
        <p:spPr/>
        <p:txBody>
          <a:bodyPr/>
          <a:lstStyle/>
          <a:p>
            <a:fld id="{1CE12D2B-AB60-4C44-ABD4-DDC7531C4A81}" type="slidenum">
              <a:rPr lang="en-US" smtClean="0"/>
              <a:t>81</a:t>
            </a:fld>
            <a:endParaRPr lang="en-US"/>
          </a:p>
        </p:txBody>
      </p:sp>
      <p:pic>
        <p:nvPicPr>
          <p:cNvPr id="3" name="Picture 2"/>
          <p:cNvPicPr>
            <a:picLocks noChangeAspect="1"/>
          </p:cNvPicPr>
          <p:nvPr/>
        </p:nvPicPr>
        <p:blipFill>
          <a:blip r:embed="rId2"/>
          <a:stretch>
            <a:fillRect/>
          </a:stretch>
        </p:blipFill>
        <p:spPr>
          <a:xfrm>
            <a:off x="1676400" y="1905000"/>
            <a:ext cx="5715000" cy="4526280"/>
          </a:xfrm>
          <a:prstGeom prst="rect">
            <a:avLst/>
          </a:prstGeom>
        </p:spPr>
      </p:pic>
      <p:pic>
        <p:nvPicPr>
          <p:cNvPr id="6" name="Picture 5">
            <a:extLst/>
          </p:cNvPr>
          <p:cNvPicPr>
            <a:picLocks noChangeAspect="1"/>
          </p:cNvPicPr>
          <p:nvPr/>
        </p:nvPicPr>
        <p:blipFill>
          <a:blip r:embed="rId3"/>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488089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Conclusion-1 </a:t>
            </a:r>
          </a:p>
        </p:txBody>
      </p:sp>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 proposed comprehension engine helps in </a:t>
            </a:r>
            <a:r>
              <a:rPr lang="en-US" dirty="0">
                <a:solidFill>
                  <a:srgbClr val="FF0000"/>
                </a:solidFill>
                <a:latin typeface="Times New Roman" panose="02020603050405020304" pitchFamily="18" charset="0"/>
                <a:cs typeface="Times New Roman" panose="02020603050405020304" pitchFamily="18" charset="0"/>
              </a:rPr>
              <a:t>improving the quality of comprehension:</a:t>
            </a:r>
            <a:endParaRPr lang="en-US" b="1" dirty="0">
              <a:solidFill>
                <a:srgbClr val="FF0000"/>
              </a:solidFill>
              <a:latin typeface="Times New Roman" panose="02020603050405020304" pitchFamily="18" charset="0"/>
              <a:cs typeface="Times New Roman" pitchFamily="18" charset="0"/>
            </a:endParaRPr>
          </a:p>
          <a:p>
            <a:pPr lvl="1" algn="just">
              <a:buFont typeface="Wingdings" panose="05000000000000000000" pitchFamily="2" charset="2"/>
              <a:buChar char="ü"/>
            </a:pPr>
            <a:r>
              <a:rPr lang="en-US" dirty="0">
                <a:latin typeface="Times New Roman" panose="02020603050405020304" pitchFamily="18" charset="0"/>
                <a:cs typeface="Times New Roman" pitchFamily="18" charset="0"/>
              </a:rPr>
              <a:t>The comprehension engine helps in discovering the sentential relations between the prose concepts. Where the sentential relations between the prose concepts help in recognizing the unknown concepts or increasing the knowledge about the known ones.</a:t>
            </a:r>
          </a:p>
          <a:p>
            <a:pPr lvl="1" algn="just">
              <a:buFont typeface="Wingdings" panose="05000000000000000000" pitchFamily="2" charset="2"/>
              <a:buChar char="ü"/>
            </a:pPr>
            <a:r>
              <a:rPr lang="en-US" dirty="0">
                <a:latin typeface="Times New Roman" panose="02020603050405020304" pitchFamily="18" charset="0"/>
                <a:cs typeface="Times New Roman" pitchFamily="18" charset="0"/>
              </a:rPr>
              <a:t>By the comprehension engine, </a:t>
            </a:r>
          </a:p>
          <a:p>
            <a:pPr lvl="2" algn="just">
              <a:buClr>
                <a:srgbClr val="002060"/>
              </a:buClr>
              <a:buFont typeface="Courier New" panose="02070309020205020404" pitchFamily="49" charset="0"/>
              <a:buChar char="o"/>
            </a:pPr>
            <a:r>
              <a:rPr lang="en-US" dirty="0">
                <a:latin typeface="Times New Roman" panose="02020603050405020304" pitchFamily="18" charset="0"/>
                <a:cs typeface="Times New Roman" pitchFamily="18" charset="0"/>
              </a:rPr>
              <a:t>The size of the knowledge graph is increased. We assumed increasing the size, increasing the knowledge. This denotes to that new knowledge appeared illuminating the prose concepts and their sentential relations.</a:t>
            </a:r>
          </a:p>
          <a:p>
            <a:pPr lvl="2" algn="just">
              <a:buClr>
                <a:srgbClr val="002060"/>
              </a:buClr>
              <a:buFont typeface="Courier New" panose="02070309020205020404" pitchFamily="49" charset="0"/>
              <a:buChar char="o"/>
            </a:pPr>
            <a:r>
              <a:rPr lang="en-US" dirty="0">
                <a:latin typeface="Times New Roman" panose="02020603050405020304" pitchFamily="18" charset="0"/>
                <a:cs typeface="Times New Roman" pitchFamily="18" charset="0"/>
              </a:rPr>
              <a:t>The amount of the new rare information is increased.</a:t>
            </a:r>
          </a:p>
          <a:p>
            <a:pPr lvl="2" algn="just">
              <a:buClr>
                <a:srgbClr val="002060"/>
              </a:buClr>
              <a:buFont typeface="Courier New" panose="02070309020205020404" pitchFamily="49" charset="0"/>
              <a:buChar char="o"/>
            </a:pPr>
            <a:r>
              <a:rPr lang="en-US" dirty="0">
                <a:latin typeface="Times New Roman" panose="02020603050405020304" pitchFamily="18" charset="0"/>
                <a:cs typeface="Times New Roman" pitchFamily="18" charset="0"/>
              </a:rPr>
              <a:t>The concepts become highly organized and connected which facilitates understanding the sentential relations among the prose concepts.</a:t>
            </a:r>
          </a:p>
          <a:p>
            <a:pPr lvl="2" algn="just">
              <a:buClr>
                <a:srgbClr val="002060"/>
              </a:buClr>
              <a:buFont typeface="Courier New" panose="02070309020205020404" pitchFamily="49" charset="0"/>
              <a:buChar char="o"/>
            </a:pPr>
            <a:r>
              <a:rPr lang="en-US" dirty="0">
                <a:latin typeface="Times New Roman" panose="02020603050405020304" pitchFamily="18" charset="0"/>
                <a:cs typeface="Times New Roman" pitchFamily="18" charset="0"/>
              </a:rPr>
              <a:t>The illumination values of the prose concepts in the knowledge graphs are increased.</a:t>
            </a:r>
          </a:p>
        </p:txBody>
      </p:sp>
      <p:sp>
        <p:nvSpPr>
          <p:cNvPr id="4" name="Slide Number Placeholder 3"/>
          <p:cNvSpPr>
            <a:spLocks noGrp="1"/>
          </p:cNvSpPr>
          <p:nvPr>
            <p:ph type="sldNum" sz="quarter" idx="12"/>
          </p:nvPr>
        </p:nvSpPr>
        <p:spPr/>
        <p:txBody>
          <a:bodyPr/>
          <a:lstStyle/>
          <a:p>
            <a:fld id="{1CE12D2B-AB60-4C44-ABD4-DDC7531C4A81}" type="slidenum">
              <a:rPr lang="en-US" smtClean="0"/>
              <a:t>82</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41251058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Conclusion-2</a:t>
            </a:r>
            <a:endParaRPr lang="en-US" dirty="0"/>
          </a:p>
        </p:txBody>
      </p:sp>
      <p:sp>
        <p:nvSpPr>
          <p:cNvPr id="3" name="Content Placeholder 2"/>
          <p:cNvSpPr>
            <a:spLocks noGrp="1"/>
          </p:cNvSpPr>
          <p:nvPr>
            <p:ph idx="1"/>
          </p:nvPr>
        </p:nvSpPr>
        <p:spPr/>
        <p:txBody>
          <a:bodyPr/>
          <a:lstStyle/>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By the Knowledge Distillation Process, the number of sentences needed to be read to understand the relation between two of the prose concepts is decreased.</a:t>
            </a:r>
          </a:p>
          <a:p>
            <a:pPr marL="274320" lvl="1"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proposed comprehension engine effect in </a:t>
            </a:r>
            <a:r>
              <a:rPr lang="en-US" dirty="0">
                <a:solidFill>
                  <a:srgbClr val="FF0000"/>
                </a:solidFill>
                <a:latin typeface="Times New Roman" panose="02020603050405020304" pitchFamily="18" charset="0"/>
                <a:cs typeface="Times New Roman" panose="02020603050405020304" pitchFamily="18" charset="0"/>
              </a:rPr>
              <a:t>saving time of learning</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needed time for the comprehension engine to read the reference texts, finding the highest familiarity sentential relations among the prose concepts, and then finding the Alpha Knowledge Pathway between each pair took only few minutes.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83</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8636561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Future Work</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We suggest to use another more common corpus such as a buildup corpus by Wikipedia, newspaper, or tweets for a future work instead of Gutenberg</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corpus for calculating the weight (familiarity value) and the concept illumination value are calculated.</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We will include the parallel relations between the concepts in the Alpha Knowledge Pathway in the experiment.</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We suggest to apply the Terminal to Terminal Steiner Tree TTST algorithm on the final illuminated knowledge graph to find the Alpha Knowledge Pathway.</a:t>
            </a:r>
          </a:p>
        </p:txBody>
      </p:sp>
      <p:sp>
        <p:nvSpPr>
          <p:cNvPr id="4" name="Slide Number Placeholder 3"/>
          <p:cNvSpPr>
            <a:spLocks noGrp="1"/>
          </p:cNvSpPr>
          <p:nvPr>
            <p:ph type="sldNum" sz="quarter" idx="12"/>
          </p:nvPr>
        </p:nvSpPr>
        <p:spPr/>
        <p:txBody>
          <a:bodyPr/>
          <a:lstStyle/>
          <a:p>
            <a:fld id="{1CE12D2B-AB60-4C44-ABD4-DDC7531C4A81}" type="slidenum">
              <a:rPr lang="en-US" smtClean="0"/>
              <a:t>84</a:t>
            </a:fld>
            <a:endParaRPr lang="en-US"/>
          </a:p>
        </p:txBody>
      </p:sp>
      <p:pic>
        <p:nvPicPr>
          <p:cNvPr id="5" name="Picture 4">
            <a:extLst/>
          </p:cNvPr>
          <p:cNvPicPr>
            <a:picLocks noChangeAspect="1"/>
          </p:cNvPicPr>
          <p:nvPr/>
        </p:nvPicPr>
        <p:blipFill>
          <a:blip r:embed="rId2"/>
          <a:stretch>
            <a:fillRect/>
          </a:stretch>
        </p:blipFill>
        <p:spPr>
          <a:xfrm>
            <a:off x="7852468" y="6019800"/>
            <a:ext cx="1062931" cy="753768"/>
          </a:xfrm>
          <a:prstGeom prst="rect">
            <a:avLst/>
          </a:prstGeom>
        </p:spPr>
      </p:pic>
    </p:spTree>
    <p:extLst>
      <p:ext uri="{BB962C8B-B14F-4D97-AF65-F5344CB8AC3E}">
        <p14:creationId xmlns:p14="http://schemas.microsoft.com/office/powerpoint/2010/main" val="3746062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itchFamily="18" charset="0"/>
                <a:cs typeface="Times New Roman" pitchFamily="18" charset="0"/>
              </a:rPr>
              <a:t>References-1</a:t>
            </a:r>
            <a:endParaRPr lang="en-US" dirty="0"/>
          </a:p>
        </p:txBody>
      </p:sp>
      <p:sp>
        <p:nvSpPr>
          <p:cNvPr id="3" name="Content Placeholder 2"/>
          <p:cNvSpPr>
            <a:spLocks noGrp="1"/>
          </p:cNvSpPr>
          <p:nvPr>
            <p:ph idx="1"/>
          </p:nvPr>
        </p:nvSpPr>
        <p:spPr>
          <a:xfrm>
            <a:off x="533400" y="1371600"/>
            <a:ext cx="8229600" cy="4876800"/>
          </a:xfrm>
        </p:spPr>
        <p:txBody>
          <a:bodyPr>
            <a:noAutofit/>
          </a:bodyPr>
          <a:lstStyle/>
          <a:p>
            <a:pPr marL="342900" lvl="0" indent="-342900" algn="just">
              <a:buFont typeface="+mj-lt"/>
              <a:buAutoNum type="arabicPeriod"/>
            </a:pPr>
            <a:r>
              <a:rPr lang="en-US" sz="1300" dirty="0">
                <a:latin typeface="Times New Roman" panose="02020603050405020304" pitchFamily="18" charset="0"/>
                <a:cs typeface="Times New Roman" panose="02020603050405020304" pitchFamily="18" charset="0"/>
              </a:rPr>
              <a:t>Miller, G. A. (1956). The magical number seven, plus or minus two: some limits on our capacity for processing information. </a:t>
            </a:r>
            <a:r>
              <a:rPr lang="en-US" sz="1300" i="1" dirty="0">
                <a:latin typeface="Times New Roman" panose="02020603050405020304" pitchFamily="18" charset="0"/>
                <a:cs typeface="Times New Roman" panose="02020603050405020304" pitchFamily="18" charset="0"/>
              </a:rPr>
              <a:t>Psychological Review</a:t>
            </a:r>
            <a:r>
              <a:rPr lang="en-US" sz="1300" dirty="0">
                <a:latin typeface="Times New Roman" panose="02020603050405020304" pitchFamily="18" charset="0"/>
                <a:cs typeface="Times New Roman" panose="02020603050405020304" pitchFamily="18" charset="0"/>
              </a:rPr>
              <a:t>, </a:t>
            </a:r>
            <a:r>
              <a:rPr lang="en-US" sz="1300" i="1" dirty="0">
                <a:latin typeface="Times New Roman" panose="02020603050405020304" pitchFamily="18" charset="0"/>
                <a:cs typeface="Times New Roman" panose="02020603050405020304" pitchFamily="18" charset="0"/>
              </a:rPr>
              <a:t>63</a:t>
            </a:r>
            <a:r>
              <a:rPr lang="en-US" sz="1300" dirty="0">
                <a:latin typeface="Times New Roman" panose="02020603050405020304" pitchFamily="18" charset="0"/>
                <a:cs typeface="Times New Roman" panose="02020603050405020304" pitchFamily="18" charset="0"/>
              </a:rPr>
              <a:t>(2), 81.</a:t>
            </a:r>
          </a:p>
          <a:p>
            <a:pPr marL="342900" lvl="0" indent="-342900" algn="just">
              <a:buFont typeface="+mj-lt"/>
              <a:buAutoNum type="arabicPeriod"/>
            </a:pPr>
            <a:r>
              <a:rPr lang="en-US" sz="1300" dirty="0">
                <a:latin typeface="Times New Roman" panose="02020603050405020304" pitchFamily="18" charset="0"/>
                <a:cs typeface="Times New Roman" panose="02020603050405020304" pitchFamily="18" charset="0"/>
              </a:rPr>
              <a:t>Carver, R. P. (1992). Reading rate: Theory, research, and practical implications. </a:t>
            </a:r>
            <a:r>
              <a:rPr lang="en-US" sz="1300" i="1" dirty="0">
                <a:latin typeface="Times New Roman" panose="02020603050405020304" pitchFamily="18" charset="0"/>
                <a:cs typeface="Times New Roman" panose="02020603050405020304" pitchFamily="18" charset="0"/>
              </a:rPr>
              <a:t>Journal of Reading</a:t>
            </a:r>
            <a:r>
              <a:rPr lang="en-US" sz="1300" dirty="0">
                <a:latin typeface="Times New Roman" panose="02020603050405020304" pitchFamily="18" charset="0"/>
                <a:cs typeface="Times New Roman" panose="02020603050405020304" pitchFamily="18" charset="0"/>
              </a:rPr>
              <a:t>, </a:t>
            </a:r>
            <a:r>
              <a:rPr lang="en-US" sz="1300" i="1" dirty="0">
                <a:latin typeface="Times New Roman" panose="02020603050405020304" pitchFamily="18" charset="0"/>
                <a:cs typeface="Times New Roman" panose="02020603050405020304" pitchFamily="18" charset="0"/>
              </a:rPr>
              <a:t>36</a:t>
            </a:r>
            <a:r>
              <a:rPr lang="en-US" sz="1300" dirty="0">
                <a:latin typeface="Times New Roman" panose="02020603050405020304" pitchFamily="18" charset="0"/>
                <a:cs typeface="Times New Roman" panose="02020603050405020304" pitchFamily="18" charset="0"/>
              </a:rPr>
              <a:t>(2), 84–95.</a:t>
            </a:r>
          </a:p>
          <a:p>
            <a:pPr marL="342900" lvl="0" indent="-342900" algn="just">
              <a:buFont typeface="+mj-lt"/>
              <a:buAutoNum type="arabicPeriod"/>
            </a:pPr>
            <a:r>
              <a:rPr lang="en-US" sz="1300" dirty="0">
                <a:latin typeface="Times New Roman" panose="02020603050405020304" pitchFamily="18" charset="0"/>
                <a:cs typeface="Times New Roman" panose="02020603050405020304" pitchFamily="18" charset="0"/>
              </a:rPr>
              <a:t>Khan, J. I., &amp; </a:t>
            </a:r>
            <a:r>
              <a:rPr lang="en-US" sz="1300" dirty="0" err="1">
                <a:latin typeface="Times New Roman" panose="02020603050405020304" pitchFamily="18" charset="0"/>
                <a:cs typeface="Times New Roman" panose="02020603050405020304" pitchFamily="18" charset="0"/>
              </a:rPr>
              <a:t>Hardas</a:t>
            </a:r>
            <a:r>
              <a:rPr lang="en-US" sz="1300" dirty="0">
                <a:latin typeface="Times New Roman" panose="02020603050405020304" pitchFamily="18" charset="0"/>
                <a:cs typeface="Times New Roman" panose="02020603050405020304" pitchFamily="18" charset="0"/>
              </a:rPr>
              <a:t>, M. S. (2013). Does sequence of presentation matter in reading comprehension? a model based analysis of semantic concept network growth during reading. In </a:t>
            </a:r>
            <a:r>
              <a:rPr lang="en-US" sz="1300" i="1" dirty="0">
                <a:latin typeface="Times New Roman" panose="02020603050405020304" pitchFamily="18" charset="0"/>
                <a:cs typeface="Times New Roman" panose="02020603050405020304" pitchFamily="18" charset="0"/>
              </a:rPr>
              <a:t>Semantic Computing (ICSC), 2013 IEEE Seventh International Conference on</a:t>
            </a:r>
            <a:r>
              <a:rPr lang="en-US" sz="1300" dirty="0">
                <a:latin typeface="Times New Roman" panose="02020603050405020304" pitchFamily="18" charset="0"/>
                <a:cs typeface="Times New Roman" panose="02020603050405020304" pitchFamily="18" charset="0"/>
              </a:rPr>
              <a:t> (pp. 444–452). IEEE. Retrieved from </a:t>
            </a:r>
            <a:r>
              <a:rPr lang="en-US" sz="1300" dirty="0">
                <a:latin typeface="Times New Roman" panose="02020603050405020304" pitchFamily="18" charset="0"/>
                <a:cs typeface="Times New Roman" panose="02020603050405020304" pitchFamily="18" charset="0"/>
                <a:hlinkClick r:id="rId2"/>
              </a:rPr>
              <a:t>http://ieeexplore.ieee.org/abstract/document/6693560/</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300" dirty="0">
                <a:latin typeface="Times New Roman" panose="02020603050405020304" pitchFamily="18" charset="0"/>
                <a:cs typeface="Times New Roman" panose="02020603050405020304" pitchFamily="18" charset="0"/>
              </a:rPr>
              <a:t>Al </a:t>
            </a:r>
            <a:r>
              <a:rPr lang="en-US" sz="1300" dirty="0" err="1">
                <a:latin typeface="Times New Roman" panose="02020603050405020304" pitchFamily="18" charset="0"/>
                <a:cs typeface="Times New Roman" panose="02020603050405020304" pitchFamily="18" charset="0"/>
              </a:rPr>
              <a:t>Madi</a:t>
            </a:r>
            <a:r>
              <a:rPr lang="en-US" sz="1300" dirty="0">
                <a:latin typeface="Times New Roman" panose="02020603050405020304" pitchFamily="18" charset="0"/>
                <a:cs typeface="Times New Roman" panose="02020603050405020304" pitchFamily="18" charset="0"/>
              </a:rPr>
              <a:t>, N. S., &amp; Khan, J. I. (2015). Is learning by reading a book better than watching a movie? a computational analysis of semantic concept network growth during text and multimedia comprehension. In </a:t>
            </a:r>
            <a:r>
              <a:rPr lang="en-US" sz="1300" i="1" dirty="0">
                <a:latin typeface="Times New Roman" panose="02020603050405020304" pitchFamily="18" charset="0"/>
                <a:cs typeface="Times New Roman" panose="02020603050405020304" pitchFamily="18" charset="0"/>
              </a:rPr>
              <a:t>Neural Networks (IJCNN), 2015 International Joint Conference on</a:t>
            </a:r>
            <a:r>
              <a:rPr lang="en-US" sz="1300" dirty="0">
                <a:latin typeface="Times New Roman" panose="02020603050405020304" pitchFamily="18" charset="0"/>
                <a:cs typeface="Times New Roman" panose="02020603050405020304" pitchFamily="18" charset="0"/>
              </a:rPr>
              <a:t> (pp. 1–8). IEEE. Retrieved from </a:t>
            </a:r>
            <a:r>
              <a:rPr lang="en-US" sz="1300" u="sng" dirty="0">
                <a:latin typeface="Times New Roman" panose="02020603050405020304" pitchFamily="18" charset="0"/>
                <a:cs typeface="Times New Roman" panose="02020603050405020304" pitchFamily="18" charset="0"/>
                <a:hlinkClick r:id="rId3"/>
              </a:rPr>
              <a:t>http://ieeexplore.ieee.org/abstract/document/7280761/</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300" dirty="0">
                <a:latin typeface="Times New Roman" panose="02020603050405020304" pitchFamily="18" charset="0"/>
                <a:cs typeface="Times New Roman" panose="02020603050405020304" pitchFamily="18" charset="0"/>
              </a:rPr>
              <a:t>Sarkar, K. (2013). Automatic single document text summarization using key concepts in documents. Journal of Information Processing Systems, 9(4), 602–620.</a:t>
            </a:r>
          </a:p>
          <a:p>
            <a:pPr marL="342900" lvl="0" indent="-342900" algn="just">
              <a:buFont typeface="+mj-lt"/>
              <a:buAutoNum type="arabicPeriod"/>
            </a:pPr>
            <a:r>
              <a:rPr lang="en-US" sz="1300" dirty="0">
                <a:latin typeface="Times New Roman" panose="02020603050405020304" pitchFamily="18" charset="0"/>
                <a:cs typeface="Times New Roman" panose="02020603050405020304" pitchFamily="18" charset="0"/>
              </a:rPr>
              <a:t>Wan, X., &amp; Xiao, J. (2010). Exploiting neighborhood knowledge for single document summarization and </a:t>
            </a:r>
            <a:r>
              <a:rPr lang="en-US" sz="1300" dirty="0" err="1">
                <a:latin typeface="Times New Roman" panose="02020603050405020304" pitchFamily="18" charset="0"/>
                <a:cs typeface="Times New Roman" panose="02020603050405020304" pitchFamily="18" charset="0"/>
              </a:rPr>
              <a:t>keyphrase</a:t>
            </a:r>
            <a:r>
              <a:rPr lang="en-US" sz="1300" dirty="0">
                <a:latin typeface="Times New Roman" panose="02020603050405020304" pitchFamily="18" charset="0"/>
                <a:cs typeface="Times New Roman" panose="02020603050405020304" pitchFamily="18" charset="0"/>
              </a:rPr>
              <a:t> extraction. ACM Transactions on Information Systems (TOIS), 28(2), 8.</a:t>
            </a:r>
          </a:p>
          <a:p>
            <a:pPr marL="342900" lvl="0" indent="-342900" algn="just">
              <a:buFont typeface="+mj-lt"/>
              <a:buAutoNum type="arabicPeriod"/>
            </a:pPr>
            <a:r>
              <a:rPr lang="en-US" sz="1300" dirty="0">
                <a:latin typeface="Times New Roman" panose="02020603050405020304" pitchFamily="18" charset="0"/>
                <a:cs typeface="Times New Roman" panose="02020603050405020304" pitchFamily="18" charset="0"/>
              </a:rPr>
              <a:t>Cho, S. G., &amp; Kim, S. B. (2015). Summarization of documents by finding key sentences based on social network analysis. In International Conference on Industrial, Engineering and Other Applications of Applied Intelligent Systems (pp. 285–292). Springer. Retrieved from </a:t>
            </a:r>
            <a:r>
              <a:rPr lang="en-US" sz="1300" dirty="0">
                <a:latin typeface="Times New Roman" panose="02020603050405020304" pitchFamily="18" charset="0"/>
                <a:cs typeface="Times New Roman" panose="02020603050405020304" pitchFamily="18" charset="0"/>
                <a:hlinkClick r:id="rId4"/>
              </a:rPr>
              <a:t>http://link.springer.com/chapter/10.1007/978-3-319-19066-2_28</a:t>
            </a:r>
            <a:r>
              <a:rPr lang="en-US" sz="1300" dirty="0">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en-US" sz="1300" dirty="0">
                <a:latin typeface="Times New Roman" panose="02020603050405020304" pitchFamily="18" charset="0"/>
                <a:cs typeface="Times New Roman" panose="02020603050405020304" pitchFamily="18" charset="0"/>
              </a:rPr>
              <a:t>Ethane. (2016). In Wikipedia. Retrieved from </a:t>
            </a:r>
            <a:r>
              <a:rPr lang="en-US" sz="1300" dirty="0">
                <a:latin typeface="Times New Roman" panose="02020603050405020304" pitchFamily="18" charset="0"/>
                <a:cs typeface="Times New Roman" panose="02020603050405020304" pitchFamily="18" charset="0"/>
                <a:hlinkClick r:id="rId5"/>
              </a:rPr>
              <a:t>https://en.wikipedia.org/w/index.php?title=Ethane&amp;oldid=784178139</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9"/>
            </a:pPr>
            <a:r>
              <a:rPr lang="en-US" sz="1300" dirty="0" err="1">
                <a:latin typeface="Times New Roman" panose="02020603050405020304" pitchFamily="18" charset="0"/>
                <a:cs typeface="Times New Roman" panose="02020603050405020304" pitchFamily="18" charset="0"/>
              </a:rPr>
              <a:t>Grens</a:t>
            </a:r>
            <a:r>
              <a:rPr lang="en-US" sz="1300" dirty="0">
                <a:latin typeface="Times New Roman" panose="02020603050405020304" pitchFamily="18" charset="0"/>
                <a:cs typeface="Times New Roman" panose="02020603050405020304" pitchFamily="18" charset="0"/>
              </a:rPr>
              <a:t>, K. (2016). New Test for Zika </a:t>
            </a:r>
            <a:r>
              <a:rPr lang="en-US" sz="1300" dirty="0" err="1">
                <a:latin typeface="Times New Roman" panose="02020603050405020304" pitchFamily="18" charset="0"/>
                <a:cs typeface="Times New Roman" panose="02020603050405020304" pitchFamily="18" charset="0"/>
              </a:rPr>
              <a:t>OKed</a:t>
            </a:r>
            <a:r>
              <a:rPr lang="en-US" sz="1300" dirty="0">
                <a:latin typeface="Times New Roman" panose="02020603050405020304" pitchFamily="18" charset="0"/>
                <a:cs typeface="Times New Roman" panose="02020603050405020304" pitchFamily="18" charset="0"/>
              </a:rPr>
              <a:t>. Retrieved July 24, 2017, from </a:t>
            </a:r>
            <a:r>
              <a:rPr lang="en-US" sz="1300" dirty="0">
                <a:latin typeface="Times New Roman" panose="02020603050405020304" pitchFamily="18" charset="0"/>
                <a:cs typeface="Times New Roman" panose="02020603050405020304" pitchFamily="18" charset="0"/>
                <a:hlinkClick r:id="rId6"/>
              </a:rPr>
              <a:t>http://www.the-scientist.com/?articles.view/articleNo/45638/title/New-Test-for-Zika-OKed/</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9"/>
            </a:pPr>
            <a:r>
              <a:rPr lang="en-US" sz="1300" dirty="0">
                <a:latin typeface="Times New Roman" panose="02020603050405020304" pitchFamily="18" charset="0"/>
                <a:cs typeface="Times New Roman" panose="02020603050405020304" pitchFamily="18" charset="0"/>
              </a:rPr>
              <a:t>DeMarco, E. (2015, April 7). Anesthesia gases are warming the planet. Retrieved July 24, 2017, from </a:t>
            </a:r>
            <a:r>
              <a:rPr lang="en-US" sz="1300" dirty="0">
                <a:latin typeface="Times New Roman" panose="02020603050405020304" pitchFamily="18" charset="0"/>
                <a:cs typeface="Times New Roman" panose="02020603050405020304" pitchFamily="18" charset="0"/>
                <a:hlinkClick r:id="rId7"/>
              </a:rPr>
              <a:t>http://www.sciencemag.org/news/2015/04/anesthesia-gases-are-warming-planet</a:t>
            </a:r>
            <a:endParaRPr lang="en-US" sz="1300" dirty="0">
              <a:latin typeface="Times New Roman" panose="02020603050405020304" pitchFamily="18" charset="0"/>
              <a:cs typeface="Times New Roman" panose="02020603050405020304" pitchFamily="18" charset="0"/>
            </a:endParaRPr>
          </a:p>
          <a:p>
            <a:pPr marL="0" lvl="0" indent="0" algn="just">
              <a:buNone/>
            </a:pPr>
            <a:endParaRPr lang="en-US" sz="1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85</a:t>
            </a:fld>
            <a:endParaRPr lang="en-US"/>
          </a:p>
        </p:txBody>
      </p:sp>
    </p:spTree>
    <p:extLst>
      <p:ext uri="{BB962C8B-B14F-4D97-AF65-F5344CB8AC3E}">
        <p14:creationId xmlns:p14="http://schemas.microsoft.com/office/powerpoint/2010/main" val="17300173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References-2</a:t>
            </a:r>
            <a:endParaRPr lang="en-US" dirty="0"/>
          </a:p>
        </p:txBody>
      </p:sp>
      <p:sp>
        <p:nvSpPr>
          <p:cNvPr id="3" name="Content Placeholder 2"/>
          <p:cNvSpPr>
            <a:spLocks noGrp="1"/>
          </p:cNvSpPr>
          <p:nvPr>
            <p:ph idx="1"/>
          </p:nvPr>
        </p:nvSpPr>
        <p:spPr>
          <a:xfrm>
            <a:off x="533400" y="1371600"/>
            <a:ext cx="8229600" cy="4876800"/>
          </a:xfrm>
        </p:spPr>
        <p:txBody>
          <a:bodyPr>
            <a:noAutofit/>
          </a:bodyPr>
          <a:lstStyle/>
          <a:p>
            <a:pPr marL="342900" lvl="0" indent="-342900" algn="just">
              <a:buFont typeface="+mj-lt"/>
              <a:buAutoNum type="arabicPeriod" startAt="11"/>
            </a:pPr>
            <a:r>
              <a:rPr lang="en-US" sz="1300" dirty="0">
                <a:latin typeface="Times New Roman" panose="02020603050405020304" pitchFamily="18" charset="0"/>
                <a:cs typeface="Times New Roman" panose="02020603050405020304" pitchFamily="18" charset="0"/>
              </a:rPr>
              <a:t>Ethane. (2016). In Wikipedia. Retrieved from https://en.wikipedia.org/w/index.php?title=Ethane&amp;oldid=784178139</a:t>
            </a:r>
          </a:p>
          <a:p>
            <a:pPr marL="342900" lvl="0" indent="-342900" algn="just">
              <a:buFont typeface="+mj-lt"/>
              <a:buAutoNum type="arabicPeriod" startAt="11"/>
            </a:pPr>
            <a:r>
              <a:rPr lang="en-US" sz="1300" dirty="0">
                <a:latin typeface="Times New Roman" panose="02020603050405020304" pitchFamily="18" charset="0"/>
                <a:cs typeface="Times New Roman" panose="02020603050405020304" pitchFamily="18" charset="0"/>
              </a:rPr>
              <a:t>Hydrocarbon. (2016). In Wikipedia. Retrieved from </a:t>
            </a:r>
            <a:r>
              <a:rPr lang="en-US" sz="1300" dirty="0">
                <a:latin typeface="Times New Roman" panose="02020603050405020304" pitchFamily="18" charset="0"/>
                <a:cs typeface="Times New Roman" panose="02020603050405020304" pitchFamily="18" charset="0"/>
                <a:hlinkClick r:id="rId2"/>
              </a:rPr>
              <a:t>https://en.wikipedia.org/w/index.php?title=Hydrocarbon&amp;oldid=797145615</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11"/>
            </a:pPr>
            <a:r>
              <a:rPr lang="en-US" sz="1300" dirty="0">
                <a:latin typeface="Times New Roman" panose="02020603050405020304" pitchFamily="18" charset="0"/>
                <a:cs typeface="Times New Roman" panose="02020603050405020304" pitchFamily="18" charset="0"/>
              </a:rPr>
              <a:t>Hydrogen. (2016). In Wikipedia. Retrieved from </a:t>
            </a:r>
            <a:r>
              <a:rPr lang="en-US" sz="1300" dirty="0">
                <a:latin typeface="Times New Roman" panose="02020603050405020304" pitchFamily="18" charset="0"/>
                <a:cs typeface="Times New Roman" panose="02020603050405020304" pitchFamily="18" charset="0"/>
                <a:hlinkClick r:id="rId3"/>
              </a:rPr>
              <a:t>https://en.wikipedia.org/w/index.php?title=Hydrogen&amp;oldid=794824238</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11"/>
            </a:pPr>
            <a:r>
              <a:rPr lang="en-US" sz="1300" dirty="0">
                <a:latin typeface="Times New Roman" panose="02020603050405020304" pitchFamily="18" charset="0"/>
                <a:cs typeface="Times New Roman" panose="02020603050405020304" pitchFamily="18" charset="0"/>
              </a:rPr>
              <a:t>Carbon. (2016). In Wikipedia. Retrieved from </a:t>
            </a:r>
            <a:r>
              <a:rPr lang="en-US" sz="1300" dirty="0">
                <a:latin typeface="Times New Roman" panose="02020603050405020304" pitchFamily="18" charset="0"/>
                <a:cs typeface="Times New Roman" panose="02020603050405020304" pitchFamily="18" charset="0"/>
                <a:hlinkClick r:id="rId4"/>
              </a:rPr>
              <a:t>https://en.wikipedia.org/w/index.php?title=Carbon&amp;oldid=797606653</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11"/>
            </a:pPr>
            <a:r>
              <a:rPr lang="en-US" sz="1300" dirty="0">
                <a:latin typeface="Times New Roman" panose="02020603050405020304" pitchFamily="18" charset="0"/>
                <a:cs typeface="Times New Roman" panose="02020603050405020304" pitchFamily="18" charset="0"/>
              </a:rPr>
              <a:t>Chemical substance. (2016). In Wikipedia. Retrieved from </a:t>
            </a:r>
            <a:r>
              <a:rPr lang="en-US" sz="1300" dirty="0">
                <a:latin typeface="Times New Roman" panose="02020603050405020304" pitchFamily="18" charset="0"/>
                <a:cs typeface="Times New Roman" panose="02020603050405020304" pitchFamily="18" charset="0"/>
                <a:hlinkClick r:id="rId5"/>
              </a:rPr>
              <a:t>https://en.wikipedia.org/w/index.php?title=Chemical_substance&amp;oldid=797496319</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11"/>
            </a:pPr>
            <a:r>
              <a:rPr lang="en-US" sz="1300" dirty="0">
                <a:latin typeface="Times New Roman" panose="02020603050405020304" pitchFamily="18" charset="0"/>
                <a:cs typeface="Times New Roman" panose="02020603050405020304" pitchFamily="18" charset="0"/>
              </a:rPr>
              <a:t>Petroleum. (2016). In Wikipedia. Retrieved from </a:t>
            </a:r>
            <a:r>
              <a:rPr lang="en-US" sz="1300" dirty="0">
                <a:latin typeface="Times New Roman" panose="02020603050405020304" pitchFamily="18" charset="0"/>
                <a:cs typeface="Times New Roman" panose="02020603050405020304" pitchFamily="18" charset="0"/>
                <a:hlinkClick r:id="rId6"/>
              </a:rPr>
              <a:t>https://en.wikipedia.org/w/index.php?title=Petroleum&amp;oldid=797608302</a:t>
            </a:r>
            <a:endParaRPr lang="en-US" sz="1300" dirty="0">
              <a:latin typeface="Times New Roman" panose="02020603050405020304" pitchFamily="18" charset="0"/>
              <a:cs typeface="Times New Roman" panose="02020603050405020304" pitchFamily="18" charset="0"/>
            </a:endParaRPr>
          </a:p>
          <a:p>
            <a:pPr marL="342900" indent="-342900" algn="just">
              <a:buFont typeface="+mj-lt"/>
              <a:buAutoNum type="arabicPeriod" startAt="11"/>
            </a:pPr>
            <a:r>
              <a:rPr lang="en-US" sz="1300" dirty="0">
                <a:latin typeface="Times New Roman" panose="02020603050405020304" pitchFamily="18" charset="0"/>
                <a:cs typeface="Times New Roman" panose="02020603050405020304" pitchFamily="18" charset="0"/>
              </a:rPr>
              <a:t>Carbonization. (2016). In Wikipedia. Retrieved from </a:t>
            </a:r>
            <a:r>
              <a:rPr lang="en-US" sz="1300" dirty="0">
                <a:latin typeface="Times New Roman" panose="02020603050405020304" pitchFamily="18" charset="0"/>
                <a:cs typeface="Times New Roman" panose="02020603050405020304" pitchFamily="18" charset="0"/>
                <a:hlinkClick r:id="rId7"/>
              </a:rPr>
              <a:t>https://en.wikipedia.org/w/index.php?title=Carbonization&amp;oldid=795078223</a:t>
            </a:r>
            <a:endParaRPr lang="en-US" sz="1300" dirty="0">
              <a:latin typeface="Times New Roman" panose="02020603050405020304" pitchFamily="18" charset="0"/>
              <a:cs typeface="Times New Roman" panose="02020603050405020304" pitchFamily="18" charset="0"/>
            </a:endParaRPr>
          </a:p>
          <a:p>
            <a:pPr marL="342900" indent="-342900" algn="just">
              <a:buFont typeface="+mj-lt"/>
              <a:buAutoNum type="arabicPeriod" startAt="11"/>
            </a:pPr>
            <a:r>
              <a:rPr lang="en-US" sz="1300" dirty="0">
                <a:latin typeface="Times New Roman" panose="02020603050405020304" pitchFamily="18" charset="0"/>
                <a:cs typeface="Times New Roman" panose="02020603050405020304" pitchFamily="18" charset="0"/>
              </a:rPr>
              <a:t>Coal. (2016). In Wikipedia. Retrieved from </a:t>
            </a:r>
            <a:r>
              <a:rPr lang="en-US" sz="1300" dirty="0">
                <a:latin typeface="Times New Roman" panose="02020603050405020304" pitchFamily="18" charset="0"/>
                <a:cs typeface="Times New Roman" panose="02020603050405020304" pitchFamily="18" charset="0"/>
                <a:hlinkClick r:id="rId8"/>
              </a:rPr>
              <a:t>https://en.wikipedia.org/w/index.php?title=Coal&amp;oldid=797262457</a:t>
            </a:r>
            <a:endParaRPr lang="en-US" sz="1300" dirty="0">
              <a:latin typeface="Times New Roman" panose="02020603050405020304" pitchFamily="18" charset="0"/>
              <a:cs typeface="Times New Roman" panose="02020603050405020304" pitchFamily="18" charset="0"/>
            </a:endParaRPr>
          </a:p>
          <a:p>
            <a:pPr marL="342900" indent="-342900" algn="just">
              <a:buFont typeface="+mj-lt"/>
              <a:buAutoNum type="arabicPeriod" startAt="11"/>
            </a:pPr>
            <a:r>
              <a:rPr lang="en-US" sz="1300" dirty="0">
                <a:latin typeface="Times New Roman" panose="02020603050405020304" pitchFamily="18" charset="0"/>
                <a:cs typeface="Times New Roman" panose="02020603050405020304" pitchFamily="18" charset="0"/>
              </a:rPr>
              <a:t>Zika fever. (2016). In Wikipedia. Retrieved from </a:t>
            </a:r>
            <a:r>
              <a:rPr lang="en-US" sz="1300" dirty="0">
                <a:latin typeface="Times New Roman" panose="02020603050405020304" pitchFamily="18" charset="0"/>
                <a:cs typeface="Times New Roman" panose="02020603050405020304" pitchFamily="18" charset="0"/>
                <a:hlinkClick r:id="rId9"/>
              </a:rPr>
              <a:t>https://en.wikipedia.org/w/index.php?title=Zika_fever&amp;oldid=797239605</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0"/>
            </a:pPr>
            <a:r>
              <a:rPr lang="en-US" sz="1300" dirty="0">
                <a:latin typeface="Times New Roman" panose="02020603050405020304" pitchFamily="18" charset="0"/>
                <a:cs typeface="Times New Roman" panose="02020603050405020304" pitchFamily="18" charset="0"/>
              </a:rPr>
              <a:t>Infection. (2016). In Wikipedia. Retrieved from </a:t>
            </a:r>
            <a:r>
              <a:rPr lang="en-US" sz="1300" dirty="0">
                <a:latin typeface="Times New Roman" panose="02020603050405020304" pitchFamily="18" charset="0"/>
                <a:cs typeface="Times New Roman" panose="02020603050405020304" pitchFamily="18" charset="0"/>
                <a:hlinkClick r:id="rId10"/>
              </a:rPr>
              <a:t>https://en.wikipedia.org/w/index.php?title=Infection&amp;oldid=797795424</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0"/>
            </a:pPr>
            <a:r>
              <a:rPr lang="en-US" sz="1300" dirty="0">
                <a:latin typeface="Times New Roman" panose="02020603050405020304" pitchFamily="18" charset="0"/>
                <a:cs typeface="Times New Roman" panose="02020603050405020304" pitchFamily="18" charset="0"/>
              </a:rPr>
              <a:t>Dengue fever. (2016). In Wikipedia. Retrieved from </a:t>
            </a:r>
            <a:r>
              <a:rPr lang="en-US" sz="1300" dirty="0">
                <a:latin typeface="Times New Roman" panose="02020603050405020304" pitchFamily="18" charset="0"/>
                <a:cs typeface="Times New Roman" panose="02020603050405020304" pitchFamily="18" charset="0"/>
                <a:hlinkClick r:id="rId11"/>
              </a:rPr>
              <a:t>https://en.wikipedia.org/w/index.php?title=Dengue_fever&amp;oldid=798056254</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0"/>
            </a:pPr>
            <a:r>
              <a:rPr lang="en-US" sz="1300" dirty="0">
                <a:latin typeface="Times New Roman" panose="02020603050405020304" pitchFamily="18" charset="0"/>
                <a:cs typeface="Times New Roman" panose="02020603050405020304" pitchFamily="18" charset="0"/>
              </a:rPr>
              <a:t>Chikungunya. (2016). In Wikipedia. Retrieved from </a:t>
            </a:r>
            <a:r>
              <a:rPr lang="en-US" sz="1300" dirty="0">
                <a:latin typeface="Times New Roman" panose="02020603050405020304" pitchFamily="18" charset="0"/>
                <a:cs typeface="Times New Roman" panose="02020603050405020304" pitchFamily="18" charset="0"/>
                <a:hlinkClick r:id="rId12"/>
              </a:rPr>
              <a:t>https://en.wikipedia.org/w/index.php?title=Chikungunya&amp;oldid=797661262</a:t>
            </a:r>
            <a:endParaRPr lang="en-US" sz="1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86</a:t>
            </a:fld>
            <a:endParaRPr lang="en-US"/>
          </a:p>
        </p:txBody>
      </p:sp>
    </p:spTree>
    <p:extLst>
      <p:ext uri="{BB962C8B-B14F-4D97-AF65-F5344CB8AC3E}">
        <p14:creationId xmlns:p14="http://schemas.microsoft.com/office/powerpoint/2010/main" val="34581870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References-3</a:t>
            </a:r>
            <a:endParaRPr lang="en-US" dirty="0"/>
          </a:p>
        </p:txBody>
      </p:sp>
      <p:sp>
        <p:nvSpPr>
          <p:cNvPr id="3" name="Content Placeholder 2"/>
          <p:cNvSpPr>
            <a:spLocks noGrp="1"/>
          </p:cNvSpPr>
          <p:nvPr>
            <p:ph idx="1"/>
          </p:nvPr>
        </p:nvSpPr>
        <p:spPr>
          <a:xfrm>
            <a:off x="533400" y="1371600"/>
            <a:ext cx="8229600" cy="4876800"/>
          </a:xfrm>
        </p:spPr>
        <p:txBody>
          <a:bodyPr>
            <a:noAutofit/>
          </a:bodyPr>
          <a:lstStyle/>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Virus. (2016). In Wikipedia. Retrieved from </a:t>
            </a:r>
            <a:r>
              <a:rPr lang="en-US" sz="1300" dirty="0">
                <a:latin typeface="Times New Roman" panose="02020603050405020304" pitchFamily="18" charset="0"/>
                <a:cs typeface="Times New Roman" panose="02020603050405020304" pitchFamily="18" charset="0"/>
                <a:hlinkClick r:id="rId2"/>
              </a:rPr>
              <a:t>https://en.wikipedia.org/w/index.php?title=Virus&amp;oldid=797985669</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err="1">
                <a:latin typeface="Times New Roman" panose="02020603050405020304" pitchFamily="18" charset="0"/>
                <a:cs typeface="Times New Roman" panose="02020603050405020304" pitchFamily="18" charset="0"/>
              </a:rPr>
              <a:t>Aedes</a:t>
            </a:r>
            <a:r>
              <a:rPr lang="en-US" sz="1300" dirty="0">
                <a:latin typeface="Times New Roman" panose="02020603050405020304" pitchFamily="18" charset="0"/>
                <a:cs typeface="Times New Roman" panose="02020603050405020304" pitchFamily="18" charset="0"/>
              </a:rPr>
              <a:t>. (2016). In Wikipedia. Retrieved from </a:t>
            </a:r>
            <a:r>
              <a:rPr lang="en-US" sz="1300" dirty="0">
                <a:latin typeface="Times New Roman" panose="02020603050405020304" pitchFamily="18" charset="0"/>
                <a:cs typeface="Times New Roman" panose="02020603050405020304" pitchFamily="18" charset="0"/>
                <a:hlinkClick r:id="rId3"/>
              </a:rPr>
              <a:t>https://en.wikipedia.org/w/index.php?title=Aedes&amp;oldid=797888558</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Infection. (2016). In Wikipedia. Retrieved from </a:t>
            </a:r>
            <a:r>
              <a:rPr lang="en-US" sz="1300" dirty="0">
                <a:latin typeface="Times New Roman" panose="02020603050405020304" pitchFamily="18" charset="0"/>
                <a:cs typeface="Times New Roman" panose="02020603050405020304" pitchFamily="18" charset="0"/>
                <a:hlinkClick r:id="rId4"/>
              </a:rPr>
              <a:t>https://en.wikipedia.org/w/index.php?title=Infection&amp;oldid=797795424</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Dengue fever. (2016). In Wikipedia. Retrieved from </a:t>
            </a:r>
            <a:r>
              <a:rPr lang="en-US" sz="1300" dirty="0">
                <a:latin typeface="Times New Roman" panose="02020603050405020304" pitchFamily="18" charset="0"/>
                <a:cs typeface="Times New Roman" panose="02020603050405020304" pitchFamily="18" charset="0"/>
                <a:hlinkClick r:id="rId5"/>
              </a:rPr>
              <a:t>https://en.wikipedia.org/w/index.php?title=Dengue_fever&amp;oldid=798056254</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Chikungunya. (2016). In Wikipedia. Retrieved from </a:t>
            </a:r>
            <a:r>
              <a:rPr lang="en-US" sz="1300" dirty="0">
                <a:latin typeface="Times New Roman" panose="02020603050405020304" pitchFamily="18" charset="0"/>
                <a:cs typeface="Times New Roman" panose="02020603050405020304" pitchFamily="18" charset="0"/>
                <a:hlinkClick r:id="rId6"/>
              </a:rPr>
              <a:t>https://en.wikipedia.org/w/index.php?title=Chikungunya&amp;oldid=797661262</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Virus. (2016). In Wikipedia. Retrieved from </a:t>
            </a:r>
            <a:r>
              <a:rPr lang="en-US" sz="1300" dirty="0">
                <a:latin typeface="Times New Roman" panose="02020603050405020304" pitchFamily="18" charset="0"/>
                <a:cs typeface="Times New Roman" panose="02020603050405020304" pitchFamily="18" charset="0"/>
                <a:hlinkClick r:id="rId2"/>
              </a:rPr>
              <a:t>https://en.wikipedia.org/w/index.php?title=Virus&amp;oldid=797985669</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err="1">
                <a:latin typeface="Times New Roman" panose="02020603050405020304" pitchFamily="18" charset="0"/>
                <a:cs typeface="Times New Roman" panose="02020603050405020304" pitchFamily="18" charset="0"/>
              </a:rPr>
              <a:t>Aedes</a:t>
            </a:r>
            <a:r>
              <a:rPr lang="en-US" sz="1300" dirty="0">
                <a:latin typeface="Times New Roman" panose="02020603050405020304" pitchFamily="18" charset="0"/>
                <a:cs typeface="Times New Roman" panose="02020603050405020304" pitchFamily="18" charset="0"/>
              </a:rPr>
              <a:t>. (2016). In Wikipedia. Retrieved from </a:t>
            </a:r>
            <a:r>
              <a:rPr lang="en-US" sz="1300" dirty="0">
                <a:latin typeface="Times New Roman" panose="02020603050405020304" pitchFamily="18" charset="0"/>
                <a:cs typeface="Times New Roman" panose="02020603050405020304" pitchFamily="18" charset="0"/>
                <a:hlinkClick r:id="rId3"/>
              </a:rPr>
              <a:t>https://en.wikipedia.org/w/index.php?title=Aedes&amp;oldid=797888558</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Mosquito. (2016). In Wikipedia. Retrieved from </a:t>
            </a:r>
            <a:r>
              <a:rPr lang="en-US" sz="1300" dirty="0">
                <a:latin typeface="Times New Roman" panose="02020603050405020304" pitchFamily="18" charset="0"/>
                <a:cs typeface="Times New Roman" panose="02020603050405020304" pitchFamily="18" charset="0"/>
                <a:hlinkClick r:id="rId7"/>
              </a:rPr>
              <a:t>https://en.wikipedia.org/w/index.php?title=Mosquito&amp;oldid=797321614</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Antibody. (2016). In Wikipedia. Retrieved from </a:t>
            </a:r>
            <a:r>
              <a:rPr lang="en-US" sz="1300" dirty="0">
                <a:latin typeface="Times New Roman" panose="02020603050405020304" pitchFamily="18" charset="0"/>
                <a:cs typeface="Times New Roman" panose="02020603050405020304" pitchFamily="18" charset="0"/>
                <a:hlinkClick r:id="rId8"/>
              </a:rPr>
              <a:t>https://en.wikipedia.org/w/index.php?title=Antibody&amp;oldid=797925412</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Anesthetic. (2016). In Wikipedia. Retrieved from </a:t>
            </a:r>
            <a:r>
              <a:rPr lang="en-US" sz="1300" dirty="0">
                <a:latin typeface="Times New Roman" panose="02020603050405020304" pitchFamily="18" charset="0"/>
                <a:cs typeface="Times New Roman" panose="02020603050405020304" pitchFamily="18" charset="0"/>
                <a:hlinkClick r:id="rId9"/>
              </a:rPr>
              <a:t>https://en.wikipedia.org/w/index.php?title=Anesthetic&amp;oldid=796835414</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Climate. (2016). In Wikipedia. Retrieved from </a:t>
            </a:r>
            <a:r>
              <a:rPr lang="en-US" sz="1300" dirty="0">
                <a:latin typeface="Times New Roman" panose="02020603050405020304" pitchFamily="18" charset="0"/>
                <a:cs typeface="Times New Roman" panose="02020603050405020304" pitchFamily="18" charset="0"/>
                <a:hlinkClick r:id="rId10"/>
              </a:rPr>
              <a:t>https://en.wikipedia.org/w/index.php?title=Climate&amp;oldid=797528936</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a:latin typeface="Times New Roman" panose="02020603050405020304" pitchFamily="18" charset="0"/>
                <a:cs typeface="Times New Roman" panose="02020603050405020304" pitchFamily="18" charset="0"/>
              </a:rPr>
              <a:t>Oxide. (2016). In Wikipedia. Retrieved from </a:t>
            </a:r>
            <a:r>
              <a:rPr lang="en-US" sz="1300" dirty="0">
                <a:latin typeface="Times New Roman" panose="02020603050405020304" pitchFamily="18" charset="0"/>
                <a:cs typeface="Times New Roman" panose="02020603050405020304" pitchFamily="18" charset="0"/>
                <a:hlinkClick r:id="rId11"/>
              </a:rPr>
              <a:t>https://en.wikipedia.org/w/index.php?title=Oxide&amp;oldid=789414027</a:t>
            </a:r>
            <a:endParaRPr lang="en-US" sz="13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23"/>
            </a:pPr>
            <a:r>
              <a:rPr lang="en-US" sz="1300" dirty="0" err="1">
                <a:latin typeface="Times New Roman" panose="02020603050405020304" pitchFamily="18" charset="0"/>
                <a:cs typeface="Times New Roman" panose="02020603050405020304" pitchFamily="18" charset="0"/>
              </a:rPr>
              <a:t>Desflurane</a:t>
            </a:r>
            <a:r>
              <a:rPr lang="en-US" sz="1300" dirty="0">
                <a:latin typeface="Times New Roman" panose="02020603050405020304" pitchFamily="18" charset="0"/>
                <a:cs typeface="Times New Roman" panose="02020603050405020304" pitchFamily="18" charset="0"/>
              </a:rPr>
              <a:t>. (2016). In Wikipedia. Retrieved from </a:t>
            </a:r>
            <a:r>
              <a:rPr lang="en-US" sz="1300" dirty="0">
                <a:latin typeface="Times New Roman" panose="02020603050405020304" pitchFamily="18" charset="0"/>
                <a:cs typeface="Times New Roman" panose="02020603050405020304" pitchFamily="18" charset="0"/>
                <a:hlinkClick r:id="rId12"/>
              </a:rPr>
              <a:t>https://en.wikipedia.org/w/index.php?title=Desflurane&amp;oldid=797545466</a:t>
            </a:r>
            <a:endParaRPr lang="en-US" sz="1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87</a:t>
            </a:fld>
            <a:endParaRPr lang="en-US"/>
          </a:p>
        </p:txBody>
      </p:sp>
    </p:spTree>
    <p:extLst>
      <p:ext uri="{BB962C8B-B14F-4D97-AF65-F5344CB8AC3E}">
        <p14:creationId xmlns:p14="http://schemas.microsoft.com/office/powerpoint/2010/main" val="5781733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References-4</a:t>
            </a:r>
            <a:endParaRPr lang="en-US" dirty="0"/>
          </a:p>
        </p:txBody>
      </p:sp>
      <p:sp>
        <p:nvSpPr>
          <p:cNvPr id="3" name="Content Placeholder 2"/>
          <p:cNvSpPr>
            <a:spLocks noGrp="1"/>
          </p:cNvSpPr>
          <p:nvPr>
            <p:ph idx="1"/>
          </p:nvPr>
        </p:nvSpPr>
        <p:spPr>
          <a:xfrm>
            <a:off x="533400" y="1447800"/>
            <a:ext cx="8229600" cy="4876800"/>
          </a:xfrm>
        </p:spPr>
        <p:txBody>
          <a:bodyPr>
            <a:normAutofit fontScale="92500" lnSpcReduction="10000"/>
          </a:bodyPr>
          <a:lstStyle/>
          <a:p>
            <a:pPr marL="342900" lvl="0" indent="-342900" algn="just">
              <a:buFont typeface="+mj-lt"/>
              <a:buAutoNum type="arabicPeriod" startAt="36"/>
            </a:pPr>
            <a:r>
              <a:rPr lang="en-US" sz="1400" dirty="0">
                <a:latin typeface="Times New Roman" panose="02020603050405020304" pitchFamily="18" charset="0"/>
                <a:cs typeface="Times New Roman" panose="02020603050405020304" pitchFamily="18" charset="0"/>
              </a:rPr>
              <a:t>Isoflurane. (2016). In Wikipedia. Retrieved from </a:t>
            </a:r>
            <a:r>
              <a:rPr lang="en-US" sz="1400" dirty="0">
                <a:latin typeface="Times New Roman" panose="02020603050405020304" pitchFamily="18" charset="0"/>
                <a:cs typeface="Times New Roman" panose="02020603050405020304" pitchFamily="18" charset="0"/>
                <a:hlinkClick r:id="rId2"/>
              </a:rPr>
              <a:t>https://en.wikipedia.org/w/index.php?title=Isoflurane&amp;oldid=797545327</a:t>
            </a:r>
            <a:endParaRPr lang="en-US"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36"/>
            </a:pPr>
            <a:r>
              <a:rPr lang="en-US" sz="1400" dirty="0">
                <a:latin typeface="Times New Roman" panose="02020603050405020304" pitchFamily="18" charset="0"/>
                <a:cs typeface="Times New Roman" panose="02020603050405020304" pitchFamily="18" charset="0"/>
              </a:rPr>
              <a:t>Sevoflurane. (2016). In Wikipedia. Retrieved from </a:t>
            </a:r>
            <a:r>
              <a:rPr lang="en-US" sz="1400" dirty="0">
                <a:latin typeface="Times New Roman" panose="02020603050405020304" pitchFamily="18" charset="0"/>
                <a:cs typeface="Times New Roman" panose="02020603050405020304" pitchFamily="18" charset="0"/>
                <a:hlinkClick r:id="rId3"/>
              </a:rPr>
              <a:t>https://en.wikipedia.org/w/index.php?title=Sevoflurane&amp;oldid=797688679</a:t>
            </a:r>
            <a:endParaRPr lang="en-US"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36"/>
            </a:pPr>
            <a:r>
              <a:rPr lang="en-US" sz="1400" dirty="0">
                <a:latin typeface="Times New Roman" panose="02020603050405020304" pitchFamily="18" charset="0"/>
                <a:cs typeface="Times New Roman" panose="02020603050405020304" pitchFamily="18" charset="0"/>
              </a:rPr>
              <a:t>Halothane. (2016). In Wikipedia. Retrieved from </a:t>
            </a:r>
            <a:r>
              <a:rPr lang="en-US" sz="1400" dirty="0">
                <a:latin typeface="Times New Roman" panose="02020603050405020304" pitchFamily="18" charset="0"/>
                <a:cs typeface="Times New Roman" panose="02020603050405020304" pitchFamily="18" charset="0"/>
                <a:hlinkClick r:id="rId4"/>
              </a:rPr>
              <a:t>https://en.wikipedia.org/w/index.php?title=Halothane&amp;oldid=797545700</a:t>
            </a:r>
            <a:endParaRPr lang="en-US"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36"/>
            </a:pPr>
            <a:r>
              <a:rPr lang="en-US" sz="1400" dirty="0">
                <a:latin typeface="Times New Roman" panose="02020603050405020304" pitchFamily="18" charset="0"/>
                <a:cs typeface="Times New Roman" panose="02020603050405020304" pitchFamily="18" charset="0"/>
              </a:rPr>
              <a:t>Miller, G. A. (1995). WordNet: A Lexical Database for English. </a:t>
            </a:r>
            <a:r>
              <a:rPr lang="en-US" sz="1400" dirty="0" err="1">
                <a:latin typeface="Times New Roman" panose="02020603050405020304" pitchFamily="18" charset="0"/>
                <a:cs typeface="Times New Roman" panose="02020603050405020304" pitchFamily="18" charset="0"/>
              </a:rPr>
              <a:t>Commun</a:t>
            </a:r>
            <a:r>
              <a:rPr lang="en-US" sz="1400" dirty="0">
                <a:latin typeface="Times New Roman" panose="02020603050405020304" pitchFamily="18" charset="0"/>
                <a:cs typeface="Times New Roman" panose="02020603050405020304" pitchFamily="18" charset="0"/>
              </a:rPr>
              <a:t>. ACM, 38(11), 39–41. </a:t>
            </a:r>
            <a:r>
              <a:rPr lang="en-US" sz="1400" dirty="0">
                <a:latin typeface="Times New Roman" panose="02020603050405020304" pitchFamily="18" charset="0"/>
                <a:cs typeface="Times New Roman" panose="02020603050405020304" pitchFamily="18" charset="0"/>
                <a:hlinkClick r:id="rId5"/>
              </a:rPr>
              <a:t>https://doi.org/10.1145/219717.219748</a:t>
            </a:r>
            <a:endParaRPr lang="en-US"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36"/>
            </a:pPr>
            <a:r>
              <a:rPr lang="en-US" sz="1400" dirty="0">
                <a:latin typeface="Times New Roman" panose="02020603050405020304" pitchFamily="18" charset="0"/>
                <a:cs typeface="Times New Roman" panose="02020603050405020304" pitchFamily="18" charset="0"/>
              </a:rPr>
              <a:t>Hart, M. S. (1971). Project Gutenberg. Retrieved July 21, 2017, from </a:t>
            </a:r>
            <a:r>
              <a:rPr lang="en-US" sz="1400" dirty="0">
                <a:latin typeface="Times New Roman" panose="02020603050405020304" pitchFamily="18" charset="0"/>
                <a:cs typeface="Times New Roman" panose="02020603050405020304" pitchFamily="18" charset="0"/>
                <a:hlinkClick r:id="rId6"/>
              </a:rPr>
              <a:t>http://www.gutenberg.org/</a:t>
            </a:r>
            <a:endParaRPr lang="en-US"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startAt="36"/>
            </a:pPr>
            <a:r>
              <a:rPr lang="en-US" sz="1400" dirty="0" err="1">
                <a:highlight>
                  <a:srgbClr val="FFFF00"/>
                </a:highlight>
                <a:latin typeface="Times New Roman" panose="02020603050405020304" pitchFamily="18" charset="0"/>
                <a:cs typeface="Times New Roman" panose="02020603050405020304" pitchFamily="18" charset="0"/>
              </a:rPr>
              <a:t>Babour</a:t>
            </a:r>
            <a:r>
              <a:rPr lang="en-US" sz="1400" dirty="0">
                <a:highlight>
                  <a:srgbClr val="FFFF00"/>
                </a:highlight>
                <a:latin typeface="Times New Roman" panose="02020603050405020304" pitchFamily="18" charset="0"/>
                <a:cs typeface="Times New Roman" panose="02020603050405020304" pitchFamily="18" charset="0"/>
              </a:rPr>
              <a:t>, A., Khan, J. I., &amp; </a:t>
            </a:r>
            <a:r>
              <a:rPr lang="en-US" sz="1400" dirty="0" err="1">
                <a:highlight>
                  <a:srgbClr val="FFFF00"/>
                </a:highlight>
                <a:latin typeface="Times New Roman" panose="02020603050405020304" pitchFamily="18" charset="0"/>
                <a:cs typeface="Times New Roman" panose="02020603050405020304" pitchFamily="18" charset="0"/>
              </a:rPr>
              <a:t>Nafa</a:t>
            </a:r>
            <a:r>
              <a:rPr lang="en-US" sz="1400" dirty="0">
                <a:highlight>
                  <a:srgbClr val="FFFF00"/>
                </a:highlight>
                <a:latin typeface="Times New Roman" panose="02020603050405020304" pitchFamily="18" charset="0"/>
                <a:cs typeface="Times New Roman" panose="02020603050405020304" pitchFamily="18" charset="0"/>
              </a:rPr>
              <a:t>, F. (2016). Deepening Prose Comprehension by Incremental Free Text Conceptual Graph Mining and Knowledge. In Cyber-Enabled Distributed Computing and Knowledge Discovery (</a:t>
            </a:r>
            <a:r>
              <a:rPr lang="en-US" sz="1400" dirty="0" err="1">
                <a:highlight>
                  <a:srgbClr val="FFFF00"/>
                </a:highlight>
                <a:latin typeface="Times New Roman" panose="02020603050405020304" pitchFamily="18" charset="0"/>
                <a:cs typeface="Times New Roman" panose="02020603050405020304" pitchFamily="18" charset="0"/>
              </a:rPr>
              <a:t>CyberC</a:t>
            </a:r>
            <a:r>
              <a:rPr lang="en-US" sz="1400" dirty="0">
                <a:highlight>
                  <a:srgbClr val="FFFF00"/>
                </a:highlight>
                <a:latin typeface="Times New Roman" panose="02020603050405020304" pitchFamily="18" charset="0"/>
                <a:cs typeface="Times New Roman" panose="02020603050405020304" pitchFamily="18" charset="0"/>
              </a:rPr>
              <a:t>), 2016 International Conference on (pp. 208–215). IEEE. Retrieved from </a:t>
            </a:r>
            <a:r>
              <a:rPr lang="en-US" sz="1400" dirty="0">
                <a:highlight>
                  <a:srgbClr val="FFFF00"/>
                </a:highlight>
                <a:latin typeface="Times New Roman" panose="02020603050405020304" pitchFamily="18" charset="0"/>
                <a:cs typeface="Times New Roman" panose="02020603050405020304" pitchFamily="18" charset="0"/>
                <a:hlinkClick r:id="rId7"/>
              </a:rPr>
              <a:t>http://ieeexplore.ieee.org/abstract/document/7864234/</a:t>
            </a:r>
            <a:endParaRPr lang="en-US" sz="1400" dirty="0">
              <a:highlight>
                <a:srgbClr val="FFFF00"/>
              </a:highlight>
              <a:latin typeface="Times New Roman" panose="02020603050405020304" pitchFamily="18" charset="0"/>
              <a:cs typeface="Times New Roman" panose="02020603050405020304" pitchFamily="18" charset="0"/>
            </a:endParaRPr>
          </a:p>
          <a:p>
            <a:pPr marL="342900" lvl="0" indent="-342900" algn="just">
              <a:buFont typeface="+mj-lt"/>
              <a:buAutoNum type="arabicPeriod" startAt="36"/>
            </a:pPr>
            <a:r>
              <a:rPr lang="en-US" sz="1400" dirty="0" err="1">
                <a:highlight>
                  <a:srgbClr val="FFFF00"/>
                </a:highlight>
                <a:latin typeface="Times New Roman" panose="02020603050405020304" pitchFamily="18" charset="0"/>
                <a:cs typeface="Times New Roman" panose="02020603050405020304" pitchFamily="18" charset="0"/>
              </a:rPr>
              <a:t>Babour</a:t>
            </a:r>
            <a:r>
              <a:rPr lang="en-US" sz="1400" dirty="0">
                <a:highlight>
                  <a:srgbClr val="FFFF00"/>
                </a:highlight>
                <a:latin typeface="Times New Roman" panose="02020603050405020304" pitchFamily="18" charset="0"/>
                <a:cs typeface="Times New Roman" panose="02020603050405020304" pitchFamily="18" charset="0"/>
              </a:rPr>
              <a:t>, A., </a:t>
            </a:r>
            <a:r>
              <a:rPr lang="en-US" sz="1400" dirty="0" err="1">
                <a:highlight>
                  <a:srgbClr val="FFFF00"/>
                </a:highlight>
                <a:latin typeface="Times New Roman" panose="02020603050405020304" pitchFamily="18" charset="0"/>
                <a:cs typeface="Times New Roman" panose="02020603050405020304" pitchFamily="18" charset="0"/>
              </a:rPr>
              <a:t>Nafa</a:t>
            </a:r>
            <a:r>
              <a:rPr lang="en-US" sz="1400" dirty="0">
                <a:highlight>
                  <a:srgbClr val="FFFF00"/>
                </a:highlight>
                <a:latin typeface="Times New Roman" panose="02020603050405020304" pitchFamily="18" charset="0"/>
                <a:cs typeface="Times New Roman" panose="02020603050405020304" pitchFamily="18" charset="0"/>
              </a:rPr>
              <a:t>, F., &amp; Khan, J. I. (2015). Connecting the Dots in a Concept Space by Iterative Reading of </a:t>
            </a:r>
            <a:r>
              <a:rPr lang="en-US" sz="1400" dirty="0" err="1">
                <a:highlight>
                  <a:srgbClr val="FFFF00"/>
                </a:highlight>
                <a:latin typeface="Times New Roman" panose="02020603050405020304" pitchFamily="18" charset="0"/>
                <a:cs typeface="Times New Roman" panose="02020603050405020304" pitchFamily="18" charset="0"/>
              </a:rPr>
              <a:t>Freetext</a:t>
            </a:r>
            <a:r>
              <a:rPr lang="en-US" sz="1400" dirty="0">
                <a:highlight>
                  <a:srgbClr val="FFFF00"/>
                </a:highlight>
                <a:latin typeface="Times New Roman" panose="02020603050405020304" pitchFamily="18" charset="0"/>
                <a:cs typeface="Times New Roman" panose="02020603050405020304" pitchFamily="18" charset="0"/>
              </a:rPr>
              <a:t> References with Wordnet. In Web Intelligence and Intelligent Agent Technology (WI-IAT), 2015 IEEE/WIC/ACM International Conference on (Vol. 1, pp. 441–444). IEEE. Retrieved from </a:t>
            </a:r>
            <a:r>
              <a:rPr lang="en-US" sz="1400" dirty="0">
                <a:highlight>
                  <a:srgbClr val="FFFF00"/>
                </a:highlight>
                <a:latin typeface="Times New Roman" panose="02020603050405020304" pitchFamily="18" charset="0"/>
                <a:cs typeface="Times New Roman" panose="02020603050405020304" pitchFamily="18" charset="0"/>
                <a:hlinkClick r:id="rId8"/>
              </a:rPr>
              <a:t>http://ieeexplore.ieee.org/abstract/document/7396845/</a:t>
            </a:r>
            <a:endParaRPr lang="en-US" sz="1400" dirty="0">
              <a:highlight>
                <a:srgbClr val="FFFF00"/>
              </a:highlight>
              <a:latin typeface="Times New Roman" panose="02020603050405020304" pitchFamily="18" charset="0"/>
              <a:cs typeface="Times New Roman" panose="02020603050405020304" pitchFamily="18" charset="0"/>
            </a:endParaRPr>
          </a:p>
          <a:p>
            <a:pPr marL="342900" indent="-342900" algn="just">
              <a:buFont typeface="+mj-lt"/>
              <a:buAutoNum type="arabicPeriod" startAt="36"/>
            </a:pPr>
            <a:r>
              <a:rPr lang="en-US" sz="1400" dirty="0" err="1">
                <a:highlight>
                  <a:srgbClr val="FFFF00"/>
                </a:highlight>
                <a:latin typeface="Times New Roman" panose="02020603050405020304" pitchFamily="18" charset="0"/>
                <a:cs typeface="Times New Roman" panose="02020603050405020304" pitchFamily="18" charset="0"/>
              </a:rPr>
              <a:t>Babour</a:t>
            </a:r>
            <a:r>
              <a:rPr lang="en-US" sz="1400" dirty="0">
                <a:highlight>
                  <a:srgbClr val="FFFF00"/>
                </a:highlight>
                <a:latin typeface="Times New Roman" panose="02020603050405020304" pitchFamily="18" charset="0"/>
                <a:cs typeface="Times New Roman" panose="02020603050405020304" pitchFamily="18" charset="0"/>
              </a:rPr>
              <a:t>, A., </a:t>
            </a:r>
            <a:r>
              <a:rPr lang="en-US" sz="1400" dirty="0" err="1">
                <a:highlight>
                  <a:srgbClr val="FFFF00"/>
                </a:highlight>
                <a:latin typeface="Times New Roman" panose="02020603050405020304" pitchFamily="18" charset="0"/>
                <a:cs typeface="Times New Roman" panose="02020603050405020304" pitchFamily="18" charset="0"/>
              </a:rPr>
              <a:t>Nafa</a:t>
            </a:r>
            <a:r>
              <a:rPr lang="en-US" sz="1400" dirty="0">
                <a:highlight>
                  <a:srgbClr val="FFFF00"/>
                </a:highlight>
                <a:latin typeface="Times New Roman" panose="02020603050405020304" pitchFamily="18" charset="0"/>
                <a:cs typeface="Times New Roman" panose="02020603050405020304" pitchFamily="18" charset="0"/>
              </a:rPr>
              <a:t>, F., &amp; Khan, J. (2015). An Iterative Method for Enhancing Text Comprehension by Automatic Reading of References (pp. 66–73). Presented at the INTELLI 2015, The Fourth International Conference on Intelligent Systems and Applications. Retrieved from </a:t>
            </a:r>
            <a:r>
              <a:rPr lang="en-US" sz="1400" dirty="0">
                <a:highlight>
                  <a:srgbClr val="FFFF00"/>
                </a:highlight>
                <a:latin typeface="Times New Roman" panose="02020603050405020304" pitchFamily="18" charset="0"/>
                <a:cs typeface="Times New Roman" panose="02020603050405020304" pitchFamily="18" charset="0"/>
                <a:hlinkClick r:id="rId9"/>
              </a:rPr>
              <a:t>https://www.thinkmind.org/index.php?view=article&amp;articleid=intelli_2015_4_10_60029</a:t>
            </a:r>
            <a:endParaRPr lang="en-US" sz="1400" dirty="0">
              <a:highlight>
                <a:srgbClr val="FFFF00"/>
              </a:highlight>
              <a:latin typeface="Times New Roman" panose="02020603050405020304" pitchFamily="18" charset="0"/>
              <a:cs typeface="Times New Roman" panose="02020603050405020304" pitchFamily="18" charset="0"/>
            </a:endParaRPr>
          </a:p>
          <a:p>
            <a:pPr marL="342900" indent="-342900" algn="just">
              <a:buFont typeface="+mj-lt"/>
              <a:buAutoNum type="arabicPeriod" startAt="36"/>
            </a:pPr>
            <a:r>
              <a:rPr lang="en-US" sz="1400" dirty="0" err="1">
                <a:highlight>
                  <a:srgbClr val="FFFF00"/>
                </a:highlight>
                <a:latin typeface="Times New Roman" panose="02020603050405020304" pitchFamily="18" charset="0"/>
                <a:cs typeface="Times New Roman" panose="02020603050405020304" pitchFamily="18" charset="0"/>
              </a:rPr>
              <a:t>Babour</a:t>
            </a:r>
            <a:r>
              <a:rPr lang="en-US" sz="1400" dirty="0">
                <a:highlight>
                  <a:srgbClr val="FFFF00"/>
                </a:highlight>
                <a:latin typeface="Times New Roman" panose="02020603050405020304" pitchFamily="18" charset="0"/>
                <a:cs typeface="Times New Roman" panose="02020603050405020304" pitchFamily="18" charset="0"/>
              </a:rPr>
              <a:t>, A., Khan, J., &amp; </a:t>
            </a:r>
            <a:r>
              <a:rPr lang="en-US" sz="1400" dirty="0" err="1">
                <a:highlight>
                  <a:srgbClr val="FFFF00"/>
                </a:highlight>
                <a:latin typeface="Times New Roman" panose="02020603050405020304" pitchFamily="18" charset="0"/>
                <a:cs typeface="Times New Roman" panose="02020603050405020304" pitchFamily="18" charset="0"/>
              </a:rPr>
              <a:t>Nafa</a:t>
            </a:r>
            <a:r>
              <a:rPr lang="en-US" sz="1400" dirty="0">
                <a:highlight>
                  <a:srgbClr val="FFFF00"/>
                </a:highlight>
                <a:latin typeface="Times New Roman" panose="02020603050405020304" pitchFamily="18" charset="0"/>
                <a:cs typeface="Times New Roman" panose="02020603050405020304" pitchFamily="18" charset="0"/>
              </a:rPr>
              <a:t>, F. (2016). Deepening Prose Comprehension by Incremental Knowledge Augmentation From References (pp. 108–114). Presented at the INTELLI 2016, The Fifth International Conference on Intelligent Systems and Applications. Retrieved from </a:t>
            </a:r>
            <a:r>
              <a:rPr lang="en-US" sz="1400" dirty="0">
                <a:highlight>
                  <a:srgbClr val="FFFF00"/>
                </a:highlight>
                <a:latin typeface="Times New Roman" panose="02020603050405020304" pitchFamily="18" charset="0"/>
                <a:cs typeface="Times New Roman" panose="02020603050405020304" pitchFamily="18" charset="0"/>
                <a:hlinkClick r:id="rId10"/>
              </a:rPr>
              <a:t>https://www.thinkmind.org/index.php?view=article&amp;articleid=intelli_2016_5_20_60058</a:t>
            </a:r>
            <a:endParaRPr lang="en-US" sz="1400" dirty="0">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E12D2B-AB60-4C44-ABD4-DDC7531C4A81}" type="slidenum">
              <a:rPr lang="en-US" smtClean="0"/>
              <a:t>88</a:t>
            </a:fld>
            <a:endParaRPr lang="en-US"/>
          </a:p>
        </p:txBody>
      </p:sp>
    </p:spTree>
    <p:extLst>
      <p:ext uri="{BB962C8B-B14F-4D97-AF65-F5344CB8AC3E}">
        <p14:creationId xmlns:p14="http://schemas.microsoft.com/office/powerpoint/2010/main" val="18528410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7069" y="2667000"/>
            <a:ext cx="4743606" cy="1323439"/>
          </a:xfrm>
          <a:prstGeom prst="rect">
            <a:avLst/>
          </a:prstGeom>
          <a:noFill/>
        </p:spPr>
        <p:txBody>
          <a:bodyPr wrap="none" lIns="91440" tIns="45720" rIns="91440" bIns="45720">
            <a:spAutoFit/>
          </a:bodyPr>
          <a:lstStyle/>
          <a:p>
            <a:pPr algn="ctr"/>
            <a:r>
              <a:rPr lang="en-US" sz="8000"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Questions?</a:t>
            </a:r>
          </a:p>
        </p:txBody>
      </p:sp>
      <p:sp>
        <p:nvSpPr>
          <p:cNvPr id="4" name="Slide Number Placeholder 3"/>
          <p:cNvSpPr>
            <a:spLocks noGrp="1"/>
          </p:cNvSpPr>
          <p:nvPr>
            <p:ph type="sldNum" sz="quarter" idx="12"/>
          </p:nvPr>
        </p:nvSpPr>
        <p:spPr/>
        <p:txBody>
          <a:bodyPr/>
          <a:lstStyle/>
          <a:p>
            <a:fld id="{1CE12D2B-AB60-4C44-ABD4-DDC7531C4A81}" type="slidenum">
              <a:rPr lang="en-US" smtClean="0"/>
              <a:t>89</a:t>
            </a:fld>
            <a:endParaRPr lang="en-US"/>
          </a:p>
        </p:txBody>
      </p:sp>
    </p:spTree>
    <p:extLst>
      <p:ext uri="{BB962C8B-B14F-4D97-AF65-F5344CB8AC3E}">
        <p14:creationId xmlns:p14="http://schemas.microsoft.com/office/powerpoint/2010/main" val="105599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0" y="457200"/>
            <a:ext cx="5179987" cy="5486400"/>
          </a:xfrm>
          <a:prstGeom prst="rect">
            <a:avLst/>
          </a:prstGeom>
        </p:spPr>
      </p:pic>
      <p:sp>
        <p:nvSpPr>
          <p:cNvPr id="2" name="Slide Number Placeholder 1"/>
          <p:cNvSpPr>
            <a:spLocks noGrp="1"/>
          </p:cNvSpPr>
          <p:nvPr>
            <p:ph type="sldNum" sz="quarter" idx="12"/>
          </p:nvPr>
        </p:nvSpPr>
        <p:spPr/>
        <p:txBody>
          <a:bodyPr/>
          <a:lstStyle/>
          <a:p>
            <a:fld id="{1CE12D2B-AB60-4C44-ABD4-DDC7531C4A81}" type="slidenum">
              <a:rPr lang="en-US" smtClean="0"/>
              <a:t>9</a:t>
            </a:fld>
            <a:endParaRPr lang="en-US"/>
          </a:p>
        </p:txBody>
      </p:sp>
      <p:pic>
        <p:nvPicPr>
          <p:cNvPr id="5" name="Picture 4">
            <a:extLst/>
          </p:cNvPr>
          <p:cNvPicPr>
            <a:picLocks noChangeAspect="1"/>
          </p:cNvPicPr>
          <p:nvPr/>
        </p:nvPicPr>
        <p:blipFill>
          <a:blip r:embed="rId3"/>
          <a:stretch>
            <a:fillRect/>
          </a:stretch>
        </p:blipFill>
        <p:spPr>
          <a:xfrm>
            <a:off x="7852468" y="6019800"/>
            <a:ext cx="1062931" cy="753768"/>
          </a:xfrm>
          <a:prstGeom prst="rect">
            <a:avLst/>
          </a:prstGeom>
        </p:spPr>
      </p:pic>
      <p:sp>
        <p:nvSpPr>
          <p:cNvPr id="6" name="TextBox 5"/>
          <p:cNvSpPr txBox="1"/>
          <p:nvPr/>
        </p:nvSpPr>
        <p:spPr>
          <a:xfrm>
            <a:off x="3048000" y="6096000"/>
            <a:ext cx="3200400" cy="338554"/>
          </a:xfrm>
          <a:prstGeom prst="rect">
            <a:avLst/>
          </a:prstGeom>
          <a:noFill/>
        </p:spPr>
        <p:txBody>
          <a:bodyPr wrap="square" rtlCol="0">
            <a:spAutoFit/>
          </a:bodyPr>
          <a:lstStyle/>
          <a:p>
            <a:pPr algn="ctr"/>
            <a:r>
              <a:rPr lang="en-US" sz="1600" b="1" dirty="0">
                <a:latin typeface="Times New Roman" panose="02020603050405020304" pitchFamily="18" charset="0"/>
                <a:ea typeface="Tahoma" panose="020B0604030504040204" pitchFamily="34" charset="0"/>
                <a:cs typeface="Times New Roman" panose="02020603050405020304" pitchFamily="18" charset="0"/>
              </a:rPr>
              <a:t>Figure 2. Comprehension Engine.</a:t>
            </a:r>
          </a:p>
        </p:txBody>
      </p:sp>
    </p:spTree>
    <p:extLst>
      <p:ext uri="{BB962C8B-B14F-4D97-AF65-F5344CB8AC3E}">
        <p14:creationId xmlns:p14="http://schemas.microsoft.com/office/powerpoint/2010/main" val="3049205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ysClr val="windowText" lastClr="000000"/>
      </a:dk1>
      <a:lt1>
        <a:sysClr val="window" lastClr="FFFFFF"/>
      </a:lt1>
      <a:dk2>
        <a:srgbClr val="002060"/>
      </a:dk2>
      <a:lt2>
        <a:srgbClr val="EEECE1"/>
      </a:lt2>
      <a:accent1>
        <a:srgbClr val="00206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Dissertation-(1)</Template>
  <TotalTime>82648</TotalTime>
  <Words>6143</Words>
  <Application>Microsoft Office PowerPoint</Application>
  <PresentationFormat>On-screen Show (4:3)</PresentationFormat>
  <Paragraphs>725</Paragraphs>
  <Slides>89</Slides>
  <Notes>14</Notes>
  <HiddenSlides>15</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89</vt:i4>
      </vt:variant>
    </vt:vector>
  </HeadingPairs>
  <TitlesOfParts>
    <vt:vector size="100" baseType="lpstr">
      <vt:lpstr>Arial</vt:lpstr>
      <vt:lpstr>Calibri</vt:lpstr>
      <vt:lpstr>Calibri Light</vt:lpstr>
      <vt:lpstr>Cambria Math</vt:lpstr>
      <vt:lpstr>Courier New</vt:lpstr>
      <vt:lpstr>方正舒体</vt:lpstr>
      <vt:lpstr>Tahoma</vt:lpstr>
      <vt:lpstr>Times New Roman</vt:lpstr>
      <vt:lpstr>Wingdings</vt:lpstr>
      <vt:lpstr>Clarity</vt:lpstr>
      <vt:lpstr>Office Theme</vt:lpstr>
      <vt:lpstr>        a Computational mimicry of the knowledge Augmentation process in Comprehension based learning </vt:lpstr>
      <vt:lpstr>Outline</vt:lpstr>
      <vt:lpstr>Introduction</vt:lpstr>
      <vt:lpstr>Introduction</vt:lpstr>
      <vt:lpstr>Objective</vt:lpstr>
      <vt:lpstr>Contribution</vt:lpstr>
      <vt:lpstr>PowerPoint Presentation</vt:lpstr>
      <vt:lpstr>Related Work</vt:lpstr>
      <vt:lpstr>PowerPoint Presentation</vt:lpstr>
      <vt:lpstr>Knowledge Induction Process</vt:lpstr>
      <vt:lpstr>Knowledge Induction Process</vt:lpstr>
      <vt:lpstr>PowerPoint Presentation</vt:lpstr>
      <vt:lpstr>Knowledge Induction Process</vt:lpstr>
      <vt:lpstr>PowerPoint Presentation</vt:lpstr>
      <vt:lpstr>Knowledge Induction Process (Techniques)</vt:lpstr>
      <vt:lpstr>Knowledge Induction Process</vt:lpstr>
      <vt:lpstr>PowerPoint Presentation</vt:lpstr>
      <vt:lpstr>PowerPoint Presentation</vt:lpstr>
      <vt:lpstr>PowerPoint Presentation</vt:lpstr>
      <vt:lpstr>Knowledge Induction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Distillation Process </vt:lpstr>
      <vt:lpstr>Knowledge Distillation Process </vt:lpstr>
      <vt:lpstr>Knowledge Distillation Process </vt:lpstr>
      <vt:lpstr>Knowledge Distillation Process </vt:lpstr>
      <vt:lpstr>Knowledge Distillation Process </vt:lpstr>
      <vt:lpstr>PowerPoint Presentation</vt:lpstr>
      <vt:lpstr>Knowledge Distillation Process </vt:lpstr>
      <vt:lpstr>Example</vt:lpstr>
      <vt:lpstr>PowerPoint Presentation</vt:lpstr>
      <vt:lpstr>PowerPoint Presentation</vt:lpstr>
      <vt:lpstr>PowerPoint Presentation</vt:lpstr>
      <vt:lpstr>PowerPoint Presentation</vt:lpstr>
      <vt:lpstr>PowerPoint Presentation</vt:lpstr>
      <vt:lpstr>PowerPoint Presentation</vt:lpstr>
      <vt:lpstr>Experiment-1</vt:lpstr>
      <vt:lpstr>Experiment-2</vt:lpstr>
      <vt:lpstr>Results</vt:lpstr>
      <vt:lpstr>Knowledge Graph Connectivity</vt:lpstr>
      <vt:lpstr>PowerPoint Presentation</vt:lpstr>
      <vt:lpstr>Information growth rate "λ"</vt:lpstr>
      <vt:lpstr>Information overload rate γ </vt:lpstr>
      <vt:lpstr>Entropy δ </vt:lpstr>
      <vt:lpstr>PowerPoint Presentation</vt:lpstr>
      <vt:lpstr>Cluster Coefficient β </vt:lpstr>
      <vt:lpstr>Density ρ</vt:lpstr>
      <vt:lpstr>Results</vt:lpstr>
      <vt:lpstr>PowerPoint Presentation</vt:lpstr>
      <vt:lpstr>PowerPoint Presentation</vt:lpstr>
      <vt:lpstr>Comprehension Efficiency-1</vt:lpstr>
      <vt:lpstr>Comprehension Efficiency-2</vt:lpstr>
      <vt:lpstr> Calculating the concepts illumination values H-1   </vt:lpstr>
      <vt:lpstr> Calculating the concepts illumination values H-2  </vt:lpstr>
      <vt:lpstr>PowerPoint Presentation</vt:lpstr>
      <vt:lpstr>PowerPoint Presentation</vt:lpstr>
      <vt:lpstr>Correlation among phases and the concepts illumination value</vt:lpstr>
      <vt:lpstr>PowerPoint Presentation</vt:lpstr>
      <vt:lpstr>PowerPoint Presentation</vt:lpstr>
      <vt:lpstr>PowerPoint Presentation</vt:lpstr>
      <vt:lpstr>Illustration values per phases |H|</vt:lpstr>
      <vt:lpstr>Human experiments Analysis -1</vt:lpstr>
      <vt:lpstr>Human experiments Analysis -2</vt:lpstr>
      <vt:lpstr>PowerPoint Presentation</vt:lpstr>
      <vt:lpstr>Example-1</vt:lpstr>
      <vt:lpstr>Example-2</vt:lpstr>
      <vt:lpstr>PowerPoint Presentation</vt:lpstr>
      <vt:lpstr>The average of the recognized concepts/relations – LTX1</vt:lpstr>
      <vt:lpstr>PowerPoint Presentation</vt:lpstr>
      <vt:lpstr>The average of the incremental enhancement of the recognized concepts/relations – LTX1</vt:lpstr>
      <vt:lpstr>PowerPoint Presentation</vt:lpstr>
      <vt:lpstr>The distribution of the knowledge paths length to the correct recognized relations – LTX1</vt:lpstr>
      <vt:lpstr>Conclusion-1 </vt:lpstr>
      <vt:lpstr>Conclusion-2</vt:lpstr>
      <vt:lpstr>Future Work</vt:lpstr>
      <vt:lpstr>References-1</vt:lpstr>
      <vt:lpstr>References-2</vt:lpstr>
      <vt:lpstr>References-3</vt:lpstr>
      <vt:lpstr>References-4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Dr.Babour</dc:creator>
  <cp:lastModifiedBy>Dr.Babour</cp:lastModifiedBy>
  <cp:revision>2395</cp:revision>
  <dcterms:created xsi:type="dcterms:W3CDTF">2015-09-21T18:34:18Z</dcterms:created>
  <dcterms:modified xsi:type="dcterms:W3CDTF">2017-10-03T01:45:58Z</dcterms:modified>
</cp:coreProperties>
</file>